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58" r:id="rId7"/>
    <p:sldId id="259" r:id="rId8"/>
    <p:sldId id="263" r:id="rId9"/>
    <p:sldId id="278" r:id="rId10"/>
    <p:sldId id="260" r:id="rId11"/>
    <p:sldId id="286" r:id="rId12"/>
    <p:sldId id="282" r:id="rId13"/>
    <p:sldId id="285" r:id="rId14"/>
    <p:sldId id="268" r:id="rId15"/>
    <p:sldId id="279" r:id="rId16"/>
    <p:sldId id="266" r:id="rId17"/>
    <p:sldId id="283" r:id="rId18"/>
    <p:sldId id="290" r:id="rId19"/>
    <p:sldId id="293" r:id="rId20"/>
    <p:sldId id="292" r:id="rId21"/>
    <p:sldId id="291" r:id="rId22"/>
    <p:sldId id="294" r:id="rId23"/>
    <p:sldId id="276" r:id="rId2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  <a:srgbClr val="0047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1481" autoAdjust="0"/>
  </p:normalViewPr>
  <p:slideViewPr>
    <p:cSldViewPr snapToGrid="0">
      <p:cViewPr varScale="1">
        <p:scale>
          <a:sx n="51" d="100"/>
          <a:sy n="51" d="100"/>
        </p:scale>
        <p:origin x="123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52BFEFF-B619-4234-8FA1-D644F71E0BFD}" type="datetime1">
              <a:rPr lang="de-DE" smtClean="0"/>
              <a:t>26.06.2024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9F104-ECD3-4B57-ABC5-1FBFA9B9AD43}" type="datetime1">
              <a:rPr lang="de-DE" smtClean="0"/>
              <a:pPr/>
              <a:t>26.06.2024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318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897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1682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7319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1335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-4 Klassen</a:t>
            </a:r>
          </a:p>
          <a:p>
            <a:r>
              <a:rPr lang="de-DE" noProof="0" dirty="0"/>
              <a:t>-Pixelstrip initialisiert</a:t>
            </a:r>
          </a:p>
          <a:p>
            <a:r>
              <a:rPr lang="de-DE" noProof="0" dirty="0"/>
              <a:t>-LED Color gibt Farben zurück</a:t>
            </a:r>
          </a:p>
          <a:p>
            <a:r>
              <a:rPr lang="de-DE" noProof="0" dirty="0"/>
              <a:t>-</a:t>
            </a:r>
            <a:r>
              <a:rPr lang="de-DE" noProof="0" dirty="0" err="1"/>
              <a:t>LEDStrip</a:t>
            </a:r>
            <a:r>
              <a:rPr lang="de-DE" noProof="0" dirty="0"/>
              <a:t> führt Animationen auf dem LED-Streifen aus</a:t>
            </a:r>
          </a:p>
          <a:p>
            <a:r>
              <a:rPr lang="de-DE" noProof="0" dirty="0"/>
              <a:t>-Button initialisiert den Knopf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0336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-</a:t>
            </a:r>
            <a:r>
              <a:rPr lang="de-DE" noProof="0" dirty="0" err="1"/>
              <a:t>PixelStrip</a:t>
            </a:r>
            <a:r>
              <a:rPr lang="de-DE" noProof="0" dirty="0"/>
              <a:t> hat eine </a:t>
            </a:r>
            <a:r>
              <a:rPr lang="de-DE" noProof="0" dirty="0" err="1"/>
              <a:t>LED_Animation</a:t>
            </a:r>
            <a:r>
              <a:rPr lang="de-DE" noProof="0" dirty="0"/>
              <a:t> Klasse</a:t>
            </a:r>
          </a:p>
          <a:p>
            <a:r>
              <a:rPr lang="de-DE" noProof="0" dirty="0"/>
              <a:t>-Informationen über Streifen: Anzahl LED, über welchen Pin angesteuert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666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-</a:t>
            </a:r>
            <a:r>
              <a:rPr lang="de-DE" noProof="0" dirty="0" err="1"/>
              <a:t>LED_Animation</a:t>
            </a:r>
            <a:endParaRPr lang="de-DE" noProof="0" dirty="0"/>
          </a:p>
          <a:p>
            <a:r>
              <a:rPr lang="de-DE" noProof="0" dirty="0"/>
              <a:t>-definiert Animationen</a:t>
            </a:r>
          </a:p>
          <a:p>
            <a:r>
              <a:rPr lang="de-DE" noProof="0" dirty="0"/>
              <a:t>-führt Animationen aus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1410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-</a:t>
            </a:r>
            <a:r>
              <a:rPr lang="de-DE" noProof="0" dirty="0" err="1"/>
              <a:t>LEDAnimation</a:t>
            </a:r>
            <a:r>
              <a:rPr lang="de-DE" noProof="0" dirty="0"/>
              <a:t> erbt die Farben von </a:t>
            </a:r>
            <a:r>
              <a:rPr lang="de-DE" noProof="0" dirty="0" err="1"/>
              <a:t>LED_Color</a:t>
            </a:r>
            <a:endParaRPr lang="de-DE" noProof="0" dirty="0"/>
          </a:p>
          <a:p>
            <a:r>
              <a:rPr lang="de-DE" noProof="0" dirty="0"/>
              <a:t>-Farben werden im RGB-“Format“ zurückgegeben, z.B. Rot 255 0 0; Grün 0 255 0; Blau 0 0 255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4549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-Button initialisiert den Knopf um Animationen per Tastendruck zu wechseln</a:t>
            </a:r>
          </a:p>
          <a:p>
            <a:r>
              <a:rPr lang="de-DE" noProof="0" dirty="0"/>
              <a:t>-Klasse </a:t>
            </a:r>
            <a:r>
              <a:rPr lang="de-DE" noProof="0" dirty="0" err="1"/>
              <a:t>LEDAnimation</a:t>
            </a:r>
            <a:r>
              <a:rPr lang="de-DE" noProof="0" dirty="0"/>
              <a:t> hat nur einen Button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943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Knopf ohne Funktion bis jetzt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7444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Ein Infinity-Spiegel ist ein Spiegel, der die Illusion erzeugt in einen unendlich tiefen Raum zu schauen.</a:t>
            </a:r>
          </a:p>
          <a:p>
            <a:pPr rtl="0"/>
            <a:r>
              <a:rPr lang="de-DE" dirty="0"/>
              <a:t>Effekt entsteht durch doppelter Spiegel</a:t>
            </a:r>
          </a:p>
          <a:p>
            <a:pPr rtl="0"/>
            <a:r>
              <a:rPr lang="de-DE" dirty="0"/>
              <a:t>Man kann rein sehen aber Licht kommt kaum noch raus</a:t>
            </a:r>
          </a:p>
          <a:p>
            <a:pPr rtl="0"/>
            <a:r>
              <a:rPr lang="de-DE" dirty="0"/>
              <a:t>Somit Spiegeln sich die Spiegel gegenseitig ins unendliche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8544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697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noProof="0" dirty="0"/>
              <a:t>Material</a:t>
            </a:r>
          </a:p>
          <a:p>
            <a:pPr marL="171450" indent="-171450" rtl="0">
              <a:buFontTx/>
              <a:buChar char="-"/>
            </a:pPr>
            <a:r>
              <a:rPr lang="de-DE" dirty="0"/>
              <a:t>Materialliste </a:t>
            </a:r>
          </a:p>
          <a:p>
            <a:pPr rtl="0"/>
            <a:endParaRPr lang="de-DE" noProof="0" dirty="0"/>
          </a:p>
          <a:p>
            <a:pPr rtl="0"/>
            <a:r>
              <a:rPr lang="de-DE" dirty="0"/>
              <a:t>Montage</a:t>
            </a:r>
          </a:p>
          <a:p>
            <a:pPr marL="171450" indent="-171450" rtl="0">
              <a:buFontTx/>
              <a:buChar char="-"/>
            </a:pPr>
            <a:r>
              <a:rPr lang="de-DE" dirty="0"/>
              <a:t>Montagearbeiten </a:t>
            </a:r>
          </a:p>
          <a:p>
            <a:pPr rtl="0"/>
            <a:endParaRPr lang="de-DE" noProof="0" dirty="0"/>
          </a:p>
          <a:p>
            <a:pPr rtl="0"/>
            <a:r>
              <a:rPr lang="de-DE" dirty="0"/>
              <a:t>Implementierung </a:t>
            </a:r>
          </a:p>
          <a:p>
            <a:pPr marL="171450" indent="-171450" rtl="0">
              <a:buFontTx/>
              <a:buChar char="-"/>
            </a:pPr>
            <a:r>
              <a:rPr lang="de-DE" dirty="0"/>
              <a:t>Von </a:t>
            </a:r>
            <a:r>
              <a:rPr lang="de-DE" dirty="0" err="1"/>
              <a:t>Diplay</a:t>
            </a:r>
            <a:endParaRPr lang="de-DE" dirty="0"/>
          </a:p>
          <a:p>
            <a:pPr marL="171450" indent="-171450" rtl="0">
              <a:buFontTx/>
              <a:buChar char="-"/>
            </a:pPr>
            <a:r>
              <a:rPr lang="de-DE" noProof="0" dirty="0" err="1"/>
              <a:t>LED_Streifen</a:t>
            </a:r>
            <a:endParaRPr lang="de-DE" noProof="0" dirty="0"/>
          </a:p>
          <a:p>
            <a:pPr marL="171450" indent="-171450" rtl="0">
              <a:buFontTx/>
              <a:buChar char="-"/>
            </a:pPr>
            <a:r>
              <a:rPr lang="de-DE" dirty="0"/>
              <a:t>Raspberry Pi</a:t>
            </a:r>
            <a:endParaRPr lang="de-DE" noProof="0" dirty="0"/>
          </a:p>
          <a:p>
            <a:pPr marL="171450" indent="-171450" rtl="0">
              <a:buFontTx/>
              <a:buChar char="-"/>
            </a:pPr>
            <a:endParaRPr lang="de-DE" dirty="0"/>
          </a:p>
          <a:p>
            <a:pPr rtl="0"/>
            <a:r>
              <a:rPr lang="de-DE" noProof="0" dirty="0"/>
              <a:t>Software </a:t>
            </a:r>
          </a:p>
          <a:p>
            <a:pPr marL="171450" indent="-171450" rtl="0">
              <a:buFontTx/>
              <a:buChar char="-"/>
            </a:pPr>
            <a:r>
              <a:rPr lang="de-DE" dirty="0"/>
              <a:t>Display</a:t>
            </a:r>
          </a:p>
          <a:p>
            <a:pPr marL="171450" indent="-171450" rtl="0">
              <a:buFontTx/>
              <a:buChar char="-"/>
            </a:pPr>
            <a:r>
              <a:rPr lang="de-DE" noProof="0" dirty="0"/>
              <a:t>LED</a:t>
            </a:r>
            <a:r>
              <a:rPr lang="de-DE" dirty="0"/>
              <a:t>-Streifen</a:t>
            </a:r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7926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Für den Spiegel </a:t>
            </a:r>
          </a:p>
          <a:p>
            <a:pPr marL="171450" indent="-171450" rtl="0">
              <a:buFontTx/>
              <a:buChar char="-"/>
            </a:pPr>
            <a:r>
              <a:rPr lang="de-DE" dirty="0"/>
              <a:t>Plexiglas</a:t>
            </a:r>
          </a:p>
          <a:p>
            <a:pPr marL="171450" indent="-171450" rtl="0">
              <a:buFontTx/>
              <a:buChar char="-"/>
            </a:pPr>
            <a:r>
              <a:rPr lang="de-DE" noProof="0" dirty="0"/>
              <a:t>Spiegelfolie</a:t>
            </a:r>
          </a:p>
          <a:p>
            <a:pPr marL="171450" indent="-171450" rtl="0">
              <a:buFontTx/>
              <a:buChar char="-"/>
            </a:pPr>
            <a:r>
              <a:rPr lang="de-DE" dirty="0"/>
              <a:t>Rahmenholz </a:t>
            </a:r>
          </a:p>
          <a:p>
            <a:pPr marL="171450" indent="-171450" rtl="0">
              <a:buFontTx/>
              <a:buChar char="-"/>
            </a:pPr>
            <a:r>
              <a:rPr lang="de-DE" noProof="0" dirty="0"/>
              <a:t>Spiegel</a:t>
            </a:r>
          </a:p>
          <a:p>
            <a:pPr rtl="0"/>
            <a:endParaRPr lang="de-DE" dirty="0"/>
          </a:p>
          <a:p>
            <a:pPr rtl="0"/>
            <a:r>
              <a:rPr lang="de-DE" noProof="0" dirty="0"/>
              <a:t>Für Licht und Anzeige </a:t>
            </a:r>
          </a:p>
          <a:p>
            <a:pPr marL="171450" indent="-171450" rtl="0">
              <a:buFontTx/>
              <a:buChar char="-"/>
            </a:pPr>
            <a:r>
              <a:rPr lang="de-DE" noProof="0" dirty="0"/>
              <a:t>HDMI Display </a:t>
            </a:r>
          </a:p>
          <a:p>
            <a:pPr marL="171450" indent="-171450">
              <a:buFontTx/>
              <a:buChar char="-"/>
            </a:pPr>
            <a:r>
              <a:rPr lang="de-DE" dirty="0"/>
              <a:t>Led-Lichterstreifen</a:t>
            </a:r>
          </a:p>
          <a:p>
            <a:pPr marL="171450" indent="-171450" rtl="0">
              <a:buFontTx/>
              <a:buChar char="-"/>
            </a:pPr>
            <a:r>
              <a:rPr lang="de-DE" dirty="0"/>
              <a:t>Raspberry Pi </a:t>
            </a:r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035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Für den Rahmen</a:t>
            </a:r>
          </a:p>
          <a:p>
            <a:pPr marL="171450" indent="-171450">
              <a:buFontTx/>
              <a:buChar char="-"/>
            </a:pPr>
            <a:r>
              <a:rPr lang="de-DE" dirty="0"/>
              <a:t>Holz auf passende Länge gesägt </a:t>
            </a:r>
          </a:p>
          <a:p>
            <a:pPr marL="171450" indent="-171450">
              <a:buFontTx/>
              <a:buChar char="-"/>
            </a:pPr>
            <a:r>
              <a:rPr lang="de-DE" dirty="0"/>
              <a:t>Dann geschliffen </a:t>
            </a:r>
          </a:p>
          <a:p>
            <a:pPr marL="171450" indent="-171450">
              <a:buFontTx/>
              <a:buChar char="-"/>
            </a:pPr>
            <a:r>
              <a:rPr lang="de-DE" dirty="0"/>
              <a:t>Verschraubt </a:t>
            </a:r>
          </a:p>
          <a:p>
            <a:endParaRPr lang="de-DE" noProof="0" dirty="0"/>
          </a:p>
          <a:p>
            <a:r>
              <a:rPr lang="de-DE" dirty="0"/>
              <a:t>Für zweiten Spiegel</a:t>
            </a:r>
          </a:p>
          <a:p>
            <a:pPr marL="171450" indent="-171450">
              <a:buFontTx/>
              <a:buChar char="-"/>
            </a:pPr>
            <a:r>
              <a:rPr lang="de-DE" dirty="0"/>
              <a:t>Plexiglas zurecht gesägt</a:t>
            </a:r>
          </a:p>
          <a:p>
            <a:pPr marL="171450" indent="-171450">
              <a:buFontTx/>
              <a:buChar char="-"/>
            </a:pPr>
            <a:r>
              <a:rPr lang="de-DE" dirty="0"/>
              <a:t>Dann Foliert mit Spiegelfolie </a:t>
            </a:r>
          </a:p>
          <a:p>
            <a:endParaRPr lang="de-DE" dirty="0"/>
          </a:p>
          <a:p>
            <a:r>
              <a:rPr lang="de-DE" dirty="0"/>
              <a:t>Montage</a:t>
            </a:r>
          </a:p>
          <a:p>
            <a:pPr marL="171450" indent="-171450">
              <a:buFontTx/>
              <a:buChar char="-"/>
            </a:pPr>
            <a:r>
              <a:rPr lang="de-DE" dirty="0"/>
              <a:t>Alle einzelnen Teile zusammen geklebt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370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de-DE" dirty="0"/>
              <a:t>Implementierung </a:t>
            </a:r>
          </a:p>
          <a:p>
            <a:pPr marL="171450" indent="-171450" rtl="0">
              <a:buFontTx/>
              <a:buChar char="-"/>
            </a:pPr>
            <a:r>
              <a:rPr lang="de-DE" dirty="0"/>
              <a:t>Display anschließen</a:t>
            </a:r>
          </a:p>
          <a:p>
            <a:pPr marL="171450" indent="-171450" rtl="0">
              <a:buFontTx/>
              <a:buChar char="-"/>
            </a:pPr>
            <a:r>
              <a:rPr lang="de-DE" dirty="0"/>
              <a:t>Led-Lichtstreifen verkabeln und Löten</a:t>
            </a:r>
          </a:p>
          <a:p>
            <a:pPr marL="171450" indent="-171450" rtl="0">
              <a:buFontTx/>
              <a:buChar char="-"/>
            </a:pPr>
            <a:r>
              <a:rPr lang="de-DE" noProof="0" dirty="0"/>
              <a:t>Alles an Raspberry Pi anschließen </a:t>
            </a:r>
          </a:p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3534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Übersicht der Klassen für das Display</a:t>
            </a:r>
          </a:p>
          <a:p>
            <a:endParaRPr lang="de-DE" dirty="0"/>
          </a:p>
          <a:p>
            <a:r>
              <a:rPr lang="de-DE" noProof="0" dirty="0"/>
              <a:t>Settings Klasse</a:t>
            </a:r>
          </a:p>
          <a:p>
            <a:pPr marL="171450" indent="-171450">
              <a:buFontTx/>
              <a:buChar char="-"/>
            </a:pPr>
            <a:r>
              <a:rPr lang="de-DE" dirty="0"/>
              <a:t>Speichert Daten </a:t>
            </a:r>
          </a:p>
          <a:p>
            <a:endParaRPr lang="de-DE" noProof="0" dirty="0"/>
          </a:p>
          <a:p>
            <a:r>
              <a:rPr lang="de-DE" dirty="0"/>
              <a:t>Location Klasse</a:t>
            </a:r>
          </a:p>
          <a:p>
            <a:pPr marL="171450" indent="-171450">
              <a:buFontTx/>
              <a:buChar char="-"/>
            </a:pPr>
            <a:r>
              <a:rPr lang="de-DE" noProof="0" dirty="0"/>
              <a:t>Erstellt Breiten- und Längengrade </a:t>
            </a:r>
          </a:p>
          <a:p>
            <a:endParaRPr lang="de-DE" dirty="0"/>
          </a:p>
          <a:p>
            <a:r>
              <a:rPr lang="de-DE" noProof="0" dirty="0" err="1"/>
              <a:t>Weather</a:t>
            </a:r>
            <a:r>
              <a:rPr lang="de-DE" noProof="0" dirty="0"/>
              <a:t> Klasse</a:t>
            </a:r>
          </a:p>
          <a:p>
            <a:r>
              <a:rPr lang="de-DE" dirty="0"/>
              <a:t>- Ruft Wetterdaten ab</a:t>
            </a:r>
            <a:r>
              <a:rPr lang="de-DE" noProof="0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00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856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574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de-DE" noProof="0"/>
              <a:t>Klicken, um einen Namen hinzuzufügen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t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2 Mrd. €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1 Mrd. €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3 Mrd. €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sere Wettbewerber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Klicken, um ein Foto hinzuzufügen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sere Wettbewerb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9" name="Textplatzhalt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einen Namen hinzuzufügen</a:t>
            </a:r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chstumsstrate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e-DE" noProof="0"/>
              <a:t>Untertitel hinzufügen</a:t>
            </a:r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k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Inhaltsplatzhalt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e-DE" noProof="0"/>
              <a:t>Untertitel hinzufügen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78" name="Textplatzhalt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79" name="Textplatzhalt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Jahres-Aktions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7" name="Textplatzhalt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8" name="Textplatzhalt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9" name="Textplatzhalt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0" name="Textplatzhalt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1" name="Textplatzhalt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2" name="Textplatzhalt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3" name="Textplatzhalt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4" name="Textplatzhalt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5" name="Textplatzhalt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6" name="Textplatzhalt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7" name="Textplatzhalt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8" name="Textplatzhalt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9" name="Textplatzhalt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2" name="Textplatzhalt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Jahr hinzufügen</a:t>
            </a:r>
          </a:p>
        </p:txBody>
      </p:sp>
      <p:sp>
        <p:nvSpPr>
          <p:cNvPr id="53" name="Textplatzhalt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Jahr hinzufügen</a:t>
            </a:r>
          </a:p>
        </p:txBody>
      </p:sp>
      <p:sp>
        <p:nvSpPr>
          <p:cNvPr id="54" name="Textplatzhalt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5" name="Textplatzhalt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6" name="Textplatzhalt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7" name="Textplatzhalt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8" name="Textplatzhalt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9" name="Textplatzhalt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s Team in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16" name="Bildplatzhalt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s gesamt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32" name="Textplatzhalt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36" name="Textplatzhalt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38" name="Textplatzhalt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39" name="Textplatzhalt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62" name="Bildplatzhalt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64" name="Textplatzhalt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68" name="Textplatzhalt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69" name="Textplatzhalt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70" name="Textplatzhalt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71" name="Textplatzhalt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72" name="Textplatzhalt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73" name="Textplatzhalt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78" name="Bildplatzhalt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0" name="Bildplatzhalt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2" name="Bildplatzhalt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4" name="Bildplatzhalt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6" name="Bildplatzhalt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8" name="Bildplatzhalt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90" name="Bildplatzhalt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42" name="Titel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i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7" name="Textplatzhalt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8" name="Textplatzhalt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9" name="Textplatzhalt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30" name="Textplatzhalt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 u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Bildplatzhalt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de-DE" noProof="0"/>
              <a:t>Titel durch Klicken hinzufügen</a:t>
            </a:r>
          </a:p>
        </p:txBody>
      </p:sp>
      <p:sp>
        <p:nvSpPr>
          <p:cNvPr id="8" name="Textplatzhalt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" name="Textplatzhalt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ö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t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35" name="Textplatzhalt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36" name="Textplatzhalt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7" name="Textplatzhalt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8" name="Textplatzhalt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9" name="Textplatzhalt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0" name="Textplatzhalt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41" name="Textplatzhalt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42" name="Textplatzhalt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22" name="Bildplatzhalt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25" name="Bildplatzhalt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tvort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Bildplatzhalt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9" name="Textplatzhalt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rnehmens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chäftsmod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t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Hier Text hinzufügen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Hier Text hinzufügen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Hier Text hinzufügen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e-DE" noProof="0" dirty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de-DE" noProof="0"/>
              <a:t>06.08.20XX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 descr="Ein Bild, das Computer, Im Haus, Elektronik, Elektronisches Gerät enthält.&#10;&#10;Automatisch generierte Beschreibung">
            <a:extLst>
              <a:ext uri="{FF2B5EF4-FFF2-40B4-BE49-F238E27FC236}">
                <a16:creationId xmlns:a16="http://schemas.microsoft.com/office/drawing/2014/main" id="{560205C2-C8FE-48AB-B1CD-C46360BEAA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0447" b="20447"/>
          <a:stretch>
            <a:fillRect/>
          </a:stretch>
        </p:blipFill>
        <p:spPr/>
      </p:pic>
      <p:sp>
        <p:nvSpPr>
          <p:cNvPr id="22" name="Titel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7135" y="1663435"/>
            <a:ext cx="4614865" cy="1765565"/>
          </a:xfrm>
        </p:spPr>
        <p:txBody>
          <a:bodyPr tIns="324000" rtlCol="0"/>
          <a:lstStyle/>
          <a:p>
            <a:pPr rtl="0"/>
            <a:r>
              <a:rPr lang="de-DE" sz="4800" dirty="0"/>
              <a:t>Infinity Spiegel</a:t>
            </a:r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10</a:t>
            </a:fld>
            <a:endParaRPr lang="de-DE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D537020C-DB03-932C-0A6E-1214CAEDC132}"/>
              </a:ext>
            </a:extLst>
          </p:cNvPr>
          <p:cNvGrpSpPr/>
          <p:nvPr/>
        </p:nvGrpSpPr>
        <p:grpSpPr>
          <a:xfrm>
            <a:off x="2038373" y="1005245"/>
            <a:ext cx="2764536" cy="1758220"/>
            <a:chOff x="2287755" y="1725681"/>
            <a:chExt cx="2764536" cy="1758220"/>
          </a:xfrm>
          <a:solidFill>
            <a:schemeClr val="accent6"/>
          </a:solidFill>
        </p:grpSpPr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4D3C5DAA-AF69-436C-A0CF-6062450F0967}"/>
                </a:ext>
              </a:extLst>
            </p:cNvPr>
            <p:cNvSpPr/>
            <p:nvPr/>
          </p:nvSpPr>
          <p:spPr>
            <a:xfrm>
              <a:off x="2287755" y="2356617"/>
              <a:ext cx="2764536" cy="10114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6765254D-C4AA-41F8-C3CC-BE30FEDC6852}"/>
                </a:ext>
              </a:extLst>
            </p:cNvPr>
            <p:cNvSpPr/>
            <p:nvPr/>
          </p:nvSpPr>
          <p:spPr>
            <a:xfrm>
              <a:off x="2287755" y="1725681"/>
              <a:ext cx="2764536" cy="6434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Settings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A6667B49-632C-F35B-4FBB-A2E37E808432}"/>
                </a:ext>
              </a:extLst>
            </p:cNvPr>
            <p:cNvSpPr txBox="1"/>
            <p:nvPr/>
          </p:nvSpPr>
          <p:spPr>
            <a:xfrm>
              <a:off x="2287755" y="2283572"/>
              <a:ext cx="2764536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+ </a:t>
              </a:r>
              <a:r>
                <a:rPr lang="de-DE" dirty="0" err="1"/>
                <a:t>user</a:t>
              </a:r>
              <a:endParaRPr lang="de-DE" dirty="0"/>
            </a:p>
            <a:p>
              <a:r>
                <a:rPr lang="de-DE" dirty="0"/>
                <a:t>+ </a:t>
              </a:r>
              <a:r>
                <a:rPr lang="de-DE" dirty="0" err="1"/>
                <a:t>setting_file</a:t>
              </a:r>
              <a:endParaRPr lang="de-DE" dirty="0"/>
            </a:p>
            <a:p>
              <a:r>
                <a:rPr lang="de-DE" dirty="0"/>
                <a:t>+ </a:t>
              </a:r>
              <a:r>
                <a:rPr lang="de-DE" dirty="0" err="1"/>
                <a:t>init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set_location_settings</a:t>
              </a:r>
              <a:r>
                <a:rPr lang="de-DE" dirty="0"/>
                <a:t>()</a:t>
              </a:r>
            </a:p>
          </p:txBody>
        </p:sp>
      </p:grp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E826FE81-6F0F-D58C-E249-83AFE774C3D1}"/>
              </a:ext>
            </a:extLst>
          </p:cNvPr>
          <p:cNvCxnSpPr>
            <a:cxnSpLocks/>
            <a:stCxn id="43" idx="0"/>
            <a:endCxn id="40" idx="2"/>
          </p:cNvCxnSpPr>
          <p:nvPr/>
        </p:nvCxnSpPr>
        <p:spPr>
          <a:xfrm flipH="1" flipV="1">
            <a:off x="3420641" y="2763465"/>
            <a:ext cx="719584" cy="66553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39EAA43-2885-24C6-027C-AE62AE0967E3}"/>
              </a:ext>
            </a:extLst>
          </p:cNvPr>
          <p:cNvCxnSpPr/>
          <p:nvPr/>
        </p:nvCxnSpPr>
        <p:spPr>
          <a:xfrm>
            <a:off x="2038373" y="1570806"/>
            <a:ext cx="2764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D4AFD05-F673-FB82-45DD-E856FAFF850F}"/>
              </a:ext>
            </a:extLst>
          </p:cNvPr>
          <p:cNvCxnSpPr/>
          <p:nvPr/>
        </p:nvCxnSpPr>
        <p:spPr>
          <a:xfrm>
            <a:off x="2038373" y="2163084"/>
            <a:ext cx="2764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3834E88-6797-207A-246B-FF5EFB3967C7}"/>
              </a:ext>
            </a:extLst>
          </p:cNvPr>
          <p:cNvGrpSpPr/>
          <p:nvPr/>
        </p:nvGrpSpPr>
        <p:grpSpPr>
          <a:xfrm>
            <a:off x="2756433" y="3429000"/>
            <a:ext cx="2767584" cy="2136803"/>
            <a:chOff x="2701015" y="3293974"/>
            <a:chExt cx="2767584" cy="2136803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355955FE-8EBC-4023-2DC7-28ED18211AC7}"/>
                </a:ext>
              </a:extLst>
            </p:cNvPr>
            <p:cNvGrpSpPr/>
            <p:nvPr/>
          </p:nvGrpSpPr>
          <p:grpSpPr>
            <a:xfrm>
              <a:off x="2701015" y="3293974"/>
              <a:ext cx="2767584" cy="2136803"/>
              <a:chOff x="4032504" y="2389632"/>
              <a:chExt cx="2767584" cy="2136803"/>
            </a:xfrm>
            <a:solidFill>
              <a:schemeClr val="accent6"/>
            </a:solidFill>
          </p:grpSpPr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380D3937-4FE1-6549-7208-E702E7F10A21}"/>
                  </a:ext>
                </a:extLst>
              </p:cNvPr>
              <p:cNvSpPr/>
              <p:nvPr/>
            </p:nvSpPr>
            <p:spPr>
              <a:xfrm>
                <a:off x="4032504" y="3803904"/>
                <a:ext cx="2767584" cy="7225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7776572A-96CC-EAD8-ECF8-2F0F0DF5558B}"/>
                  </a:ext>
                </a:extLst>
              </p:cNvPr>
              <p:cNvSpPr/>
              <p:nvPr/>
            </p:nvSpPr>
            <p:spPr>
              <a:xfrm>
                <a:off x="4032504" y="2389632"/>
                <a:ext cx="2767584" cy="70713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Location</a:t>
                </a:r>
              </a:p>
            </p:txBody>
          </p: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10E8047B-B9CC-D314-A21A-B6C4BD25E75D}"/>
                  </a:ext>
                </a:extLst>
              </p:cNvPr>
              <p:cNvSpPr txBox="1"/>
              <p:nvPr/>
            </p:nvSpPr>
            <p:spPr>
              <a:xfrm>
                <a:off x="4032504" y="3880104"/>
                <a:ext cx="2511552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+ </a:t>
                </a:r>
                <a:r>
                  <a:rPr lang="de-DE" dirty="0" err="1"/>
                  <a:t>get_request</a:t>
                </a:r>
                <a:r>
                  <a:rPr lang="de-DE" dirty="0"/>
                  <a:t>()</a:t>
                </a:r>
              </a:p>
              <a:p>
                <a:r>
                  <a:rPr lang="de-DE" dirty="0"/>
                  <a:t>- </a:t>
                </a:r>
                <a:r>
                  <a:rPr lang="de-DE" dirty="0" err="1"/>
                  <a:t>r_location</a:t>
                </a:r>
                <a:endParaRPr lang="de-DE" dirty="0"/>
              </a:p>
            </p:txBody>
          </p:sp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826101D9-17E8-7C67-8F62-FC2A4C164E4C}"/>
                  </a:ext>
                </a:extLst>
              </p:cNvPr>
              <p:cNvSpPr/>
              <p:nvPr/>
            </p:nvSpPr>
            <p:spPr>
              <a:xfrm>
                <a:off x="4032504" y="3096768"/>
                <a:ext cx="2767584" cy="7225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F324E232-1F16-CBD6-76F2-9A58C3ACACE7}"/>
                  </a:ext>
                </a:extLst>
              </p:cNvPr>
              <p:cNvSpPr txBox="1"/>
              <p:nvPr/>
            </p:nvSpPr>
            <p:spPr>
              <a:xfrm>
                <a:off x="4035552" y="2956774"/>
                <a:ext cx="2764536" cy="92333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+ </a:t>
                </a:r>
                <a:r>
                  <a:rPr lang="de-DE" dirty="0" err="1"/>
                  <a:t>get_coordinates</a:t>
                </a:r>
                <a:r>
                  <a:rPr lang="de-DE" dirty="0"/>
                  <a:t>() </a:t>
                </a:r>
              </a:p>
              <a:p>
                <a:r>
                  <a:rPr lang="de-DE" dirty="0"/>
                  <a:t>+ </a:t>
                </a:r>
                <a:r>
                  <a:rPr lang="de-DE" dirty="0" err="1"/>
                  <a:t>get_city</a:t>
                </a:r>
                <a:r>
                  <a:rPr lang="de-DE" dirty="0"/>
                  <a:t>()</a:t>
                </a:r>
              </a:p>
              <a:p>
                <a:r>
                  <a:rPr lang="de-DE" dirty="0"/>
                  <a:t>+ </a:t>
                </a:r>
                <a:r>
                  <a:rPr lang="de-DE" dirty="0" err="1"/>
                  <a:t>init</a:t>
                </a:r>
                <a:r>
                  <a:rPr lang="de-DE" dirty="0"/>
                  <a:t>()</a:t>
                </a:r>
              </a:p>
            </p:txBody>
          </p:sp>
        </p:grp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340C3ED6-1225-5F02-358E-64F3106FBDE8}"/>
                </a:ext>
              </a:extLst>
            </p:cNvPr>
            <p:cNvCxnSpPr/>
            <p:nvPr/>
          </p:nvCxnSpPr>
          <p:spPr>
            <a:xfrm>
              <a:off x="2701015" y="4708246"/>
              <a:ext cx="27675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7F439DB2-C903-FE7E-4D98-176613AD7A9A}"/>
              </a:ext>
            </a:extLst>
          </p:cNvPr>
          <p:cNvCxnSpPr/>
          <p:nvPr/>
        </p:nvCxnSpPr>
        <p:spPr>
          <a:xfrm>
            <a:off x="2756433" y="3996142"/>
            <a:ext cx="2764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48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r>
              <a:rPr lang="de-DE" dirty="0"/>
              <a:t>API </a:t>
            </a:r>
            <a:r>
              <a:rPr lang="de-DE" dirty="0" err="1"/>
              <a:t>call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05731" y="2994660"/>
            <a:ext cx="1975104" cy="868680"/>
          </a:xfrm>
        </p:spPr>
        <p:txBody>
          <a:bodyPr rtlCol="0"/>
          <a:lstStyle/>
          <a:p>
            <a:pPr rtl="0"/>
            <a:r>
              <a:rPr lang="de-DE" dirty="0"/>
              <a:t>Anfrage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36721" y="2994660"/>
            <a:ext cx="1975104" cy="868680"/>
          </a:xfrm>
        </p:spPr>
        <p:txBody>
          <a:bodyPr rtlCol="0"/>
          <a:lstStyle/>
          <a:p>
            <a:pPr rtl="0"/>
            <a:r>
              <a:rPr lang="de-DE" dirty="0"/>
              <a:t>Server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0658" y="2994660"/>
            <a:ext cx="1975104" cy="868680"/>
          </a:xfrm>
        </p:spPr>
        <p:txBody>
          <a:bodyPr rtlCol="0"/>
          <a:lstStyle/>
          <a:p>
            <a:pPr rtl="0"/>
            <a:r>
              <a:rPr lang="de-DE" dirty="0"/>
              <a:t>Antwort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3728" y="4005586"/>
            <a:ext cx="2743200" cy="1148945"/>
          </a:xfrm>
        </p:spPr>
        <p:txBody>
          <a:bodyPr rtlCol="0"/>
          <a:lstStyle/>
          <a:p>
            <a:pPr rtl="0"/>
            <a:r>
              <a:rPr lang="de-DE" dirty="0"/>
              <a:t>Daten:</a:t>
            </a:r>
          </a:p>
          <a:p>
            <a:pPr rtl="0"/>
            <a:r>
              <a:rPr lang="de-DE" dirty="0"/>
              <a:t>Land</a:t>
            </a:r>
          </a:p>
          <a:p>
            <a:pPr rtl="0"/>
            <a:r>
              <a:rPr lang="de-DE" dirty="0"/>
              <a:t>Bundesland</a:t>
            </a:r>
          </a:p>
          <a:p>
            <a:pPr rtl="0"/>
            <a:r>
              <a:rPr lang="de-DE" dirty="0"/>
              <a:t>Stadt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78655" y="4005586"/>
            <a:ext cx="2743200" cy="1148945"/>
          </a:xfrm>
        </p:spPr>
        <p:txBody>
          <a:bodyPr rtlCol="0"/>
          <a:lstStyle/>
          <a:p>
            <a:r>
              <a:rPr lang="de-DE" dirty="0"/>
              <a:t>- </a:t>
            </a:r>
            <a:r>
              <a:rPr lang="de-DE" dirty="0" err="1"/>
              <a:t>Json</a:t>
            </a:r>
            <a:r>
              <a:rPr lang="de-DE" dirty="0"/>
              <a:t>-Datei </a:t>
            </a:r>
          </a:p>
          <a:p>
            <a:r>
              <a:rPr lang="de-DE" dirty="0"/>
              <a:t>- Breiten- und</a:t>
            </a:r>
          </a:p>
          <a:p>
            <a:r>
              <a:rPr lang="de-DE" dirty="0"/>
              <a:t>   Längengraden</a:t>
            </a:r>
          </a:p>
        </p:txBody>
      </p:sp>
      <p:sp>
        <p:nvSpPr>
          <p:cNvPr id="37" name="Fußzeilenplatzhalter 36">
            <a:extLst>
              <a:ext uri="{FF2B5EF4-FFF2-40B4-BE49-F238E27FC236}">
                <a16:creationId xmlns:a16="http://schemas.microsoft.com/office/drawing/2014/main" id="{4257A396-7594-402C-B2A9-4678A060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38" name="Foliennummernplatzhalt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11</a:t>
            </a:fld>
            <a:endParaRPr lang="de-DE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485EE90C-2F12-A3D1-8520-65D69ABE0C28}"/>
              </a:ext>
            </a:extLst>
          </p:cNvPr>
          <p:cNvSpPr/>
          <p:nvPr/>
        </p:nvSpPr>
        <p:spPr>
          <a:xfrm>
            <a:off x="3308970" y="3182112"/>
            <a:ext cx="1499616" cy="49377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13465D5-7583-3FBA-5B45-DF9003D4CE84}"/>
              </a:ext>
            </a:extLst>
          </p:cNvPr>
          <p:cNvSpPr txBox="1"/>
          <p:nvPr/>
        </p:nvSpPr>
        <p:spPr>
          <a:xfrm>
            <a:off x="3380015" y="2978686"/>
            <a:ext cx="1357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cap="all" spc="400" dirty="0">
                <a:ln w="1905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rPr>
              <a:t>Request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3AE3D7A-D960-635E-6C0C-E731E445A210}"/>
              </a:ext>
            </a:extLst>
          </p:cNvPr>
          <p:cNvSpPr/>
          <p:nvPr/>
        </p:nvSpPr>
        <p:spPr>
          <a:xfrm>
            <a:off x="7403592" y="3182112"/>
            <a:ext cx="1499616" cy="49377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313FC9F-E1A7-11A9-E3B3-2599B644930C}"/>
              </a:ext>
            </a:extLst>
          </p:cNvPr>
          <p:cNvSpPr txBox="1"/>
          <p:nvPr/>
        </p:nvSpPr>
        <p:spPr>
          <a:xfrm>
            <a:off x="7336434" y="2972490"/>
            <a:ext cx="149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de-DE"/>
            </a:defPPr>
            <a:lvl1pPr>
              <a:defRPr sz="1200" b="1" cap="all" spc="400">
                <a:ln w="1905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de-DE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12</a:t>
            </a:fld>
            <a:endParaRPr lang="de-DE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D537020C-DB03-932C-0A6E-1214CAEDC132}"/>
              </a:ext>
            </a:extLst>
          </p:cNvPr>
          <p:cNvGrpSpPr/>
          <p:nvPr/>
        </p:nvGrpSpPr>
        <p:grpSpPr>
          <a:xfrm>
            <a:off x="2038373" y="1005245"/>
            <a:ext cx="2764536" cy="1758220"/>
            <a:chOff x="2287755" y="1725681"/>
            <a:chExt cx="2764536" cy="1758220"/>
          </a:xfrm>
          <a:solidFill>
            <a:schemeClr val="accent6"/>
          </a:solidFill>
        </p:grpSpPr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4D3C5DAA-AF69-436C-A0CF-6062450F0967}"/>
                </a:ext>
              </a:extLst>
            </p:cNvPr>
            <p:cNvSpPr/>
            <p:nvPr/>
          </p:nvSpPr>
          <p:spPr>
            <a:xfrm>
              <a:off x="2287755" y="2356617"/>
              <a:ext cx="2764536" cy="10114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6765254D-C4AA-41F8-C3CC-BE30FEDC6852}"/>
                </a:ext>
              </a:extLst>
            </p:cNvPr>
            <p:cNvSpPr/>
            <p:nvPr/>
          </p:nvSpPr>
          <p:spPr>
            <a:xfrm>
              <a:off x="2287755" y="1725681"/>
              <a:ext cx="2764536" cy="6434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Settings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A6667B49-632C-F35B-4FBB-A2E37E808432}"/>
                </a:ext>
              </a:extLst>
            </p:cNvPr>
            <p:cNvSpPr txBox="1"/>
            <p:nvPr/>
          </p:nvSpPr>
          <p:spPr>
            <a:xfrm>
              <a:off x="2287755" y="2283572"/>
              <a:ext cx="2764536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+ </a:t>
              </a:r>
              <a:r>
                <a:rPr lang="de-DE" dirty="0" err="1"/>
                <a:t>user</a:t>
              </a:r>
              <a:endParaRPr lang="de-DE" dirty="0"/>
            </a:p>
            <a:p>
              <a:r>
                <a:rPr lang="de-DE" dirty="0"/>
                <a:t>+ </a:t>
              </a:r>
              <a:r>
                <a:rPr lang="de-DE" dirty="0" err="1"/>
                <a:t>setting_file</a:t>
              </a:r>
              <a:endParaRPr lang="de-DE" dirty="0"/>
            </a:p>
            <a:p>
              <a:r>
                <a:rPr lang="de-DE" dirty="0"/>
                <a:t>+ </a:t>
              </a:r>
              <a:r>
                <a:rPr lang="de-DE" dirty="0" err="1"/>
                <a:t>init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set_location_settings</a:t>
              </a:r>
              <a:r>
                <a:rPr lang="de-DE" dirty="0"/>
                <a:t>()</a:t>
              </a:r>
            </a:p>
          </p:txBody>
        </p:sp>
      </p:grp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E826FE81-6F0F-D58C-E249-83AFE774C3D1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420641" y="2763465"/>
            <a:ext cx="751507" cy="76329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84E7CDA2-8236-1061-4826-980D99245FE4}"/>
              </a:ext>
            </a:extLst>
          </p:cNvPr>
          <p:cNvSpPr txBox="1"/>
          <p:nvPr/>
        </p:nvSpPr>
        <p:spPr>
          <a:xfrm>
            <a:off x="5468599" y="3823763"/>
            <a:ext cx="36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7DC3CACD-8482-B86B-024E-142B079BAB96}"/>
              </a:ext>
            </a:extLst>
          </p:cNvPr>
          <p:cNvSpPr txBox="1"/>
          <p:nvPr/>
        </p:nvSpPr>
        <p:spPr>
          <a:xfrm>
            <a:off x="7348289" y="2924642"/>
            <a:ext cx="21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7E5772B4-C613-85E1-5FFE-B2AD62A93701}"/>
              </a:ext>
            </a:extLst>
          </p:cNvPr>
          <p:cNvCxnSpPr>
            <a:cxnSpLocks/>
            <a:stCxn id="46" idx="3"/>
            <a:endCxn id="52" idx="1"/>
          </p:cNvCxnSpPr>
          <p:nvPr/>
        </p:nvCxnSpPr>
        <p:spPr>
          <a:xfrm flipV="1">
            <a:off x="5468599" y="2901748"/>
            <a:ext cx="2166017" cy="156446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39EAA43-2885-24C6-027C-AE62AE0967E3}"/>
              </a:ext>
            </a:extLst>
          </p:cNvPr>
          <p:cNvCxnSpPr/>
          <p:nvPr/>
        </p:nvCxnSpPr>
        <p:spPr>
          <a:xfrm>
            <a:off x="2038373" y="1570806"/>
            <a:ext cx="2764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D4AFD05-F673-FB82-45DD-E856FAFF850F}"/>
              </a:ext>
            </a:extLst>
          </p:cNvPr>
          <p:cNvCxnSpPr/>
          <p:nvPr/>
        </p:nvCxnSpPr>
        <p:spPr>
          <a:xfrm>
            <a:off x="2038373" y="2163084"/>
            <a:ext cx="2764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3834E88-6797-207A-246B-FF5EFB3967C7}"/>
              </a:ext>
            </a:extLst>
          </p:cNvPr>
          <p:cNvGrpSpPr/>
          <p:nvPr/>
        </p:nvGrpSpPr>
        <p:grpSpPr>
          <a:xfrm>
            <a:off x="2701015" y="3437410"/>
            <a:ext cx="2767584" cy="2136803"/>
            <a:chOff x="2701015" y="3293974"/>
            <a:chExt cx="2767584" cy="2136803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355955FE-8EBC-4023-2DC7-28ED18211AC7}"/>
                </a:ext>
              </a:extLst>
            </p:cNvPr>
            <p:cNvGrpSpPr/>
            <p:nvPr/>
          </p:nvGrpSpPr>
          <p:grpSpPr>
            <a:xfrm>
              <a:off x="2701015" y="3293974"/>
              <a:ext cx="2767584" cy="2136803"/>
              <a:chOff x="4032504" y="2389632"/>
              <a:chExt cx="2767584" cy="2136803"/>
            </a:xfrm>
            <a:solidFill>
              <a:schemeClr val="accent6"/>
            </a:solidFill>
          </p:grpSpPr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380D3937-4FE1-6549-7208-E702E7F10A21}"/>
                  </a:ext>
                </a:extLst>
              </p:cNvPr>
              <p:cNvSpPr/>
              <p:nvPr/>
            </p:nvSpPr>
            <p:spPr>
              <a:xfrm>
                <a:off x="4032504" y="3803904"/>
                <a:ext cx="2767584" cy="7225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7776572A-96CC-EAD8-ECF8-2F0F0DF5558B}"/>
                  </a:ext>
                </a:extLst>
              </p:cNvPr>
              <p:cNvSpPr/>
              <p:nvPr/>
            </p:nvSpPr>
            <p:spPr>
              <a:xfrm>
                <a:off x="4032504" y="2389632"/>
                <a:ext cx="2767584" cy="70713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Location</a:t>
                </a:r>
              </a:p>
            </p:txBody>
          </p: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10E8047B-B9CC-D314-A21A-B6C4BD25E75D}"/>
                  </a:ext>
                </a:extLst>
              </p:cNvPr>
              <p:cNvSpPr txBox="1"/>
              <p:nvPr/>
            </p:nvSpPr>
            <p:spPr>
              <a:xfrm>
                <a:off x="4032504" y="3880104"/>
                <a:ext cx="2511552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+ </a:t>
                </a:r>
                <a:r>
                  <a:rPr lang="de-DE" dirty="0" err="1"/>
                  <a:t>get_request</a:t>
                </a:r>
                <a:r>
                  <a:rPr lang="de-DE" dirty="0"/>
                  <a:t>()</a:t>
                </a:r>
              </a:p>
              <a:p>
                <a:r>
                  <a:rPr lang="de-DE" dirty="0"/>
                  <a:t>- </a:t>
                </a:r>
                <a:r>
                  <a:rPr lang="de-DE" dirty="0" err="1"/>
                  <a:t>r_location</a:t>
                </a:r>
                <a:endParaRPr lang="de-DE" dirty="0"/>
              </a:p>
            </p:txBody>
          </p:sp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826101D9-17E8-7C67-8F62-FC2A4C164E4C}"/>
                  </a:ext>
                </a:extLst>
              </p:cNvPr>
              <p:cNvSpPr/>
              <p:nvPr/>
            </p:nvSpPr>
            <p:spPr>
              <a:xfrm>
                <a:off x="4032504" y="3096768"/>
                <a:ext cx="2767584" cy="7225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F324E232-1F16-CBD6-76F2-9A58C3ACACE7}"/>
                  </a:ext>
                </a:extLst>
              </p:cNvPr>
              <p:cNvSpPr txBox="1"/>
              <p:nvPr/>
            </p:nvSpPr>
            <p:spPr>
              <a:xfrm>
                <a:off x="4035552" y="2956774"/>
                <a:ext cx="2764536" cy="92333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+ </a:t>
                </a:r>
                <a:r>
                  <a:rPr lang="de-DE" dirty="0" err="1"/>
                  <a:t>get_coordinates</a:t>
                </a:r>
                <a:r>
                  <a:rPr lang="de-DE" dirty="0"/>
                  <a:t>() </a:t>
                </a:r>
              </a:p>
              <a:p>
                <a:r>
                  <a:rPr lang="de-DE" dirty="0"/>
                  <a:t>+ </a:t>
                </a:r>
                <a:r>
                  <a:rPr lang="de-DE" dirty="0" err="1"/>
                  <a:t>get_city</a:t>
                </a:r>
                <a:r>
                  <a:rPr lang="de-DE" dirty="0"/>
                  <a:t>()</a:t>
                </a:r>
              </a:p>
              <a:p>
                <a:r>
                  <a:rPr lang="de-DE" dirty="0"/>
                  <a:t>+ </a:t>
                </a:r>
                <a:r>
                  <a:rPr lang="de-DE" dirty="0" err="1"/>
                  <a:t>init</a:t>
                </a:r>
                <a:r>
                  <a:rPr lang="de-DE" dirty="0"/>
                  <a:t>()</a:t>
                </a:r>
              </a:p>
            </p:txBody>
          </p:sp>
        </p:grp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340C3ED6-1225-5F02-358E-64F3106FBDE8}"/>
                </a:ext>
              </a:extLst>
            </p:cNvPr>
            <p:cNvCxnSpPr/>
            <p:nvPr/>
          </p:nvCxnSpPr>
          <p:spPr>
            <a:xfrm>
              <a:off x="2701015" y="4708246"/>
              <a:ext cx="27675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D45A04E-0105-1067-C725-8CEC042D5334}"/>
              </a:ext>
            </a:extLst>
          </p:cNvPr>
          <p:cNvGrpSpPr/>
          <p:nvPr/>
        </p:nvGrpSpPr>
        <p:grpSpPr>
          <a:xfrm>
            <a:off x="7634616" y="1570806"/>
            <a:ext cx="2764536" cy="2643222"/>
            <a:chOff x="7634616" y="1570806"/>
            <a:chExt cx="2764536" cy="2643222"/>
          </a:xfrm>
        </p:grpSpPr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9F7C4028-640C-9CE1-0F68-99AA69D51B64}"/>
                </a:ext>
              </a:extLst>
            </p:cNvPr>
            <p:cNvGrpSpPr/>
            <p:nvPr/>
          </p:nvGrpSpPr>
          <p:grpSpPr>
            <a:xfrm>
              <a:off x="7634616" y="1570806"/>
              <a:ext cx="2764536" cy="2643222"/>
              <a:chOff x="4340353" y="3652950"/>
              <a:chExt cx="2764536" cy="2643222"/>
            </a:xfrm>
            <a:solidFill>
              <a:schemeClr val="accent6"/>
            </a:solidFill>
          </p:grpSpPr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6269186F-D28F-789D-1BB1-F3D7A7B9E24F}"/>
                  </a:ext>
                </a:extLst>
              </p:cNvPr>
              <p:cNvSpPr/>
              <p:nvPr/>
            </p:nvSpPr>
            <p:spPr>
              <a:xfrm>
                <a:off x="4340353" y="5545020"/>
                <a:ext cx="2764536" cy="7225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DFFEEA0E-DEB2-0098-DA52-16232F3C8810}"/>
                  </a:ext>
                </a:extLst>
              </p:cNvPr>
              <p:cNvSpPr/>
              <p:nvPr/>
            </p:nvSpPr>
            <p:spPr>
              <a:xfrm>
                <a:off x="4340353" y="3652950"/>
                <a:ext cx="2764536" cy="70713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>
                    <a:solidFill>
                      <a:schemeClr val="tx1"/>
                    </a:solidFill>
                  </a:rPr>
                  <a:t>Weather</a:t>
                </a:r>
                <a:endParaRPr lang="de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45AFDDEC-E6DD-2292-6E8E-C6901F77F2E4}"/>
                  </a:ext>
                </a:extLst>
              </p:cNvPr>
              <p:cNvSpPr txBox="1"/>
              <p:nvPr/>
            </p:nvSpPr>
            <p:spPr>
              <a:xfrm>
                <a:off x="4340353" y="5649841"/>
                <a:ext cx="2764536" cy="6463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+ </a:t>
                </a:r>
                <a:r>
                  <a:rPr lang="de-DE" dirty="0" err="1"/>
                  <a:t>get_request</a:t>
                </a:r>
                <a:r>
                  <a:rPr lang="de-DE" dirty="0"/>
                  <a:t>()</a:t>
                </a:r>
              </a:p>
              <a:p>
                <a:r>
                  <a:rPr lang="de-DE" dirty="0"/>
                  <a:t>- </a:t>
                </a:r>
                <a:r>
                  <a:rPr lang="de-DE" dirty="0" err="1"/>
                  <a:t>r_weather</a:t>
                </a:r>
                <a:endParaRPr lang="de-DE" dirty="0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6AB30CC7-3896-B1CE-8045-67572F968476}"/>
                  </a:ext>
                </a:extLst>
              </p:cNvPr>
              <p:cNvSpPr/>
              <p:nvPr/>
            </p:nvSpPr>
            <p:spPr>
              <a:xfrm>
                <a:off x="4340353" y="4360086"/>
                <a:ext cx="2764536" cy="120032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ABB228F1-18BC-3E41-F110-2672D9B3F50C}"/>
                  </a:ext>
                </a:extLst>
              </p:cNvPr>
              <p:cNvSpPr txBox="1"/>
              <p:nvPr/>
            </p:nvSpPr>
            <p:spPr>
              <a:xfrm>
                <a:off x="4340353" y="4245228"/>
                <a:ext cx="2764536" cy="147732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+ </a:t>
                </a:r>
                <a:r>
                  <a:rPr lang="de-DE" dirty="0" err="1"/>
                  <a:t>get_wind</a:t>
                </a:r>
                <a:r>
                  <a:rPr lang="de-DE" dirty="0"/>
                  <a:t>() </a:t>
                </a:r>
              </a:p>
              <a:p>
                <a:r>
                  <a:rPr lang="de-DE" dirty="0"/>
                  <a:t>+ </a:t>
                </a:r>
                <a:r>
                  <a:rPr lang="de-DE" dirty="0" err="1"/>
                  <a:t>get_temperature</a:t>
                </a:r>
                <a:r>
                  <a:rPr lang="de-DE" dirty="0"/>
                  <a:t>()</a:t>
                </a:r>
              </a:p>
              <a:p>
                <a:r>
                  <a:rPr lang="de-DE" dirty="0"/>
                  <a:t>+ </a:t>
                </a:r>
                <a:r>
                  <a:rPr lang="de-DE" dirty="0" err="1"/>
                  <a:t>get_icon</a:t>
                </a:r>
                <a:r>
                  <a:rPr lang="de-DE" dirty="0"/>
                  <a:t>()</a:t>
                </a:r>
              </a:p>
              <a:p>
                <a:r>
                  <a:rPr lang="de-DE" dirty="0"/>
                  <a:t>+ </a:t>
                </a:r>
                <a:r>
                  <a:rPr lang="de-DE" dirty="0" err="1"/>
                  <a:t>get_status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init</a:t>
                </a:r>
                <a:r>
                  <a:rPr lang="de-DE" dirty="0"/>
                  <a:t>()</a:t>
                </a:r>
              </a:p>
            </p:txBody>
          </p:sp>
        </p:grp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4FE2A7A7-CAAB-55EF-62D2-9EC58D03CDCC}"/>
                </a:ext>
              </a:extLst>
            </p:cNvPr>
            <p:cNvCxnSpPr/>
            <p:nvPr/>
          </p:nvCxnSpPr>
          <p:spPr>
            <a:xfrm>
              <a:off x="7634616" y="3613012"/>
              <a:ext cx="276453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486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13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B88D0A-CF18-075C-44DC-9AD55D5E6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5" y="0"/>
            <a:ext cx="10994571" cy="67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el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LED-Lichtstreifen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7797" y="3505679"/>
            <a:ext cx="2383764" cy="365125"/>
          </a:xfrm>
        </p:spPr>
        <p:txBody>
          <a:bodyPr rtlCol="0">
            <a:normAutofit/>
          </a:bodyPr>
          <a:lstStyle/>
          <a:p>
            <a:pPr rtl="0"/>
            <a:r>
              <a:rPr lang="de-DE" dirty="0" err="1"/>
              <a:t>PixelStrip</a:t>
            </a:r>
            <a:endParaRPr lang="de-DE" dirty="0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7797" y="3832128"/>
            <a:ext cx="2383764" cy="1126085"/>
          </a:xfrm>
        </p:spPr>
        <p:txBody>
          <a:bodyPr rtlCol="0"/>
          <a:lstStyle/>
          <a:p>
            <a:pPr rtl="0"/>
            <a:r>
              <a:rPr lang="de-DE" dirty="0"/>
              <a:t>Initialisierung des LED-Streifens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26817" y="3505679"/>
            <a:ext cx="2676497" cy="538136"/>
          </a:xfrm>
        </p:spPr>
        <p:txBody>
          <a:bodyPr rtlCol="0">
            <a:noAutofit/>
          </a:bodyPr>
          <a:lstStyle/>
          <a:p>
            <a:pPr rtl="0"/>
            <a:r>
              <a:rPr lang="de-DE" dirty="0" err="1"/>
              <a:t>LED_Color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86294" y="3832127"/>
            <a:ext cx="2383765" cy="112608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Gibt für bestimmte Farben Farbwerte zurück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44792" y="3505679"/>
            <a:ext cx="2383765" cy="365125"/>
          </a:xfrm>
        </p:spPr>
        <p:txBody>
          <a:bodyPr rtlCol="0">
            <a:normAutofit/>
          </a:bodyPr>
          <a:lstStyle/>
          <a:p>
            <a:pPr rtl="0"/>
            <a:r>
              <a:rPr lang="de-DE" dirty="0" err="1"/>
              <a:t>Ledanimation</a:t>
            </a:r>
            <a:endParaRPr lang="de-DE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44792" y="3819684"/>
            <a:ext cx="2383765" cy="112608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Führt verschiedene Licht-Animationen aus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14</a:t>
            </a:fld>
            <a:endParaRPr lang="de-DE"/>
          </a:p>
        </p:txBody>
      </p:sp>
      <p:sp>
        <p:nvSpPr>
          <p:cNvPr id="7" name="Textplatzhalter 23">
            <a:extLst>
              <a:ext uri="{FF2B5EF4-FFF2-40B4-BE49-F238E27FC236}">
                <a16:creationId xmlns:a16="http://schemas.microsoft.com/office/drawing/2014/main" id="{D13CF261-27CC-4D9E-BA82-4650E41531A3}"/>
              </a:ext>
            </a:extLst>
          </p:cNvPr>
          <p:cNvSpPr txBox="1">
            <a:spLocks/>
          </p:cNvSpPr>
          <p:nvPr/>
        </p:nvSpPr>
        <p:spPr>
          <a:xfrm>
            <a:off x="8970035" y="3500984"/>
            <a:ext cx="2383765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spc="200" baseline="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button</a:t>
            </a:r>
            <a:endParaRPr lang="de-DE" dirty="0"/>
          </a:p>
        </p:txBody>
      </p:sp>
      <p:sp>
        <p:nvSpPr>
          <p:cNvPr id="8" name="Textplatzhalter 18">
            <a:extLst>
              <a:ext uri="{FF2B5EF4-FFF2-40B4-BE49-F238E27FC236}">
                <a16:creationId xmlns:a16="http://schemas.microsoft.com/office/drawing/2014/main" id="{F38683F8-88B3-FD19-4322-8ED787304070}"/>
              </a:ext>
            </a:extLst>
          </p:cNvPr>
          <p:cNvSpPr txBox="1">
            <a:spLocks/>
          </p:cNvSpPr>
          <p:nvPr/>
        </p:nvSpPr>
        <p:spPr>
          <a:xfrm>
            <a:off x="8970035" y="3814989"/>
            <a:ext cx="2383765" cy="1126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Initialisierung des Druckknopfs</a:t>
            </a:r>
          </a:p>
        </p:txBody>
      </p:sp>
      <p:pic>
        <p:nvPicPr>
          <p:cNvPr id="13" name="Bildplatzhalter 12" descr="Lichter an mit einfarbiger Füllung">
            <a:extLst>
              <a:ext uri="{FF2B5EF4-FFF2-40B4-BE49-F238E27FC236}">
                <a16:creationId xmlns:a16="http://schemas.microsoft.com/office/drawing/2014/main" id="{2FB4B57A-152C-3DC1-971F-E5A73616E10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1" r="131"/>
          <a:stretch>
            <a:fillRect/>
          </a:stretch>
        </p:blipFill>
        <p:spPr>
          <a:xfrm>
            <a:off x="7234922" y="2774302"/>
            <a:ext cx="603504" cy="603504"/>
          </a:xfrm>
        </p:spPr>
      </p:pic>
      <p:pic>
        <p:nvPicPr>
          <p:cNvPr id="26" name="Bildplatzhalter 25" descr="Stopp Silhouette">
            <a:extLst>
              <a:ext uri="{FF2B5EF4-FFF2-40B4-BE49-F238E27FC236}">
                <a16:creationId xmlns:a16="http://schemas.microsoft.com/office/drawing/2014/main" id="{B2A5463B-DBC8-BAAF-9146-497ADDDD03EF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1" r="131"/>
          <a:stretch>
            <a:fillRect/>
          </a:stretch>
        </p:blipFill>
        <p:spPr>
          <a:xfrm>
            <a:off x="1485047" y="2812345"/>
            <a:ext cx="603504" cy="603504"/>
          </a:xfrm>
        </p:spPr>
      </p:pic>
      <p:pic>
        <p:nvPicPr>
          <p:cNvPr id="32" name="Bildplatzhalter 31" descr="Palette Silhouette">
            <a:extLst>
              <a:ext uri="{FF2B5EF4-FFF2-40B4-BE49-F238E27FC236}">
                <a16:creationId xmlns:a16="http://schemas.microsoft.com/office/drawing/2014/main" id="{A4160332-4949-E89C-71FC-9A43BC101264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31" r="131"/>
          <a:stretch>
            <a:fillRect/>
          </a:stretch>
        </p:blipFill>
        <p:spPr>
          <a:xfrm>
            <a:off x="4376424" y="2812345"/>
            <a:ext cx="603504" cy="603504"/>
          </a:xfrm>
        </p:spPr>
      </p:pic>
      <p:pic>
        <p:nvPicPr>
          <p:cNvPr id="34" name="Grafik 33" descr="Touchscreen Silhouette">
            <a:extLst>
              <a:ext uri="{FF2B5EF4-FFF2-40B4-BE49-F238E27FC236}">
                <a16:creationId xmlns:a16="http://schemas.microsoft.com/office/drawing/2014/main" id="{AB8F1DA2-7A1B-4B78-91D7-C379E31AB3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7913" y="2723107"/>
            <a:ext cx="705893" cy="7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20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15</a:t>
            </a:fld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95C7620-372B-E2BA-A504-6D7ADD4FD434}"/>
              </a:ext>
            </a:extLst>
          </p:cNvPr>
          <p:cNvGrpSpPr/>
          <p:nvPr/>
        </p:nvGrpSpPr>
        <p:grpSpPr>
          <a:xfrm>
            <a:off x="4535053" y="136525"/>
            <a:ext cx="1838036" cy="2862323"/>
            <a:chOff x="4110182" y="683491"/>
            <a:chExt cx="1838036" cy="2862323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5BFF4065-B16A-66A4-4A56-39F4C68B9D7E}"/>
                </a:ext>
              </a:extLst>
            </p:cNvPr>
            <p:cNvSpPr/>
            <p:nvPr/>
          </p:nvSpPr>
          <p:spPr>
            <a:xfrm>
              <a:off x="4110182" y="683492"/>
              <a:ext cx="1838036" cy="286232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876332C-5E06-86B4-51CB-235AD3B1A445}"/>
                </a:ext>
              </a:extLst>
            </p:cNvPr>
            <p:cNvGrpSpPr/>
            <p:nvPr/>
          </p:nvGrpSpPr>
          <p:grpSpPr>
            <a:xfrm>
              <a:off x="4110182" y="683491"/>
              <a:ext cx="1838036" cy="2862322"/>
              <a:chOff x="4110182" y="683491"/>
              <a:chExt cx="1838036" cy="2862322"/>
            </a:xfrm>
          </p:grpSpPr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AB985363-A375-8B36-5645-22215E34F938}"/>
                  </a:ext>
                </a:extLst>
              </p:cNvPr>
              <p:cNvSpPr txBox="1"/>
              <p:nvPr/>
            </p:nvSpPr>
            <p:spPr>
              <a:xfrm>
                <a:off x="4110182" y="683491"/>
                <a:ext cx="1838036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err="1"/>
                  <a:t>PixelStrip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led_count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led_pin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led_freq_hz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led_dma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led_invert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led_brightness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led_channel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init</a:t>
                </a:r>
                <a:r>
                  <a:rPr lang="de-DE" dirty="0"/>
                  <a:t>()</a:t>
                </a:r>
              </a:p>
            </p:txBody>
          </p: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A49CAA08-7209-5B45-B811-FCC5BEEDB9D7}"/>
                  </a:ext>
                </a:extLst>
              </p:cNvPr>
              <p:cNvCxnSpPr/>
              <p:nvPr/>
            </p:nvCxnSpPr>
            <p:spPr>
              <a:xfrm>
                <a:off x="4110182" y="3048000"/>
                <a:ext cx="183803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46770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16</a:t>
            </a:fld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95C7620-372B-E2BA-A504-6D7ADD4FD434}"/>
              </a:ext>
            </a:extLst>
          </p:cNvPr>
          <p:cNvGrpSpPr/>
          <p:nvPr/>
        </p:nvGrpSpPr>
        <p:grpSpPr>
          <a:xfrm>
            <a:off x="4535053" y="136525"/>
            <a:ext cx="1838036" cy="2862323"/>
            <a:chOff x="4110182" y="683491"/>
            <a:chExt cx="1838036" cy="2862323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5BFF4065-B16A-66A4-4A56-39F4C68B9D7E}"/>
                </a:ext>
              </a:extLst>
            </p:cNvPr>
            <p:cNvSpPr/>
            <p:nvPr/>
          </p:nvSpPr>
          <p:spPr>
            <a:xfrm>
              <a:off x="4110182" y="683492"/>
              <a:ext cx="1838036" cy="286232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876332C-5E06-86B4-51CB-235AD3B1A445}"/>
                </a:ext>
              </a:extLst>
            </p:cNvPr>
            <p:cNvGrpSpPr/>
            <p:nvPr/>
          </p:nvGrpSpPr>
          <p:grpSpPr>
            <a:xfrm>
              <a:off x="4110182" y="683491"/>
              <a:ext cx="1838036" cy="2862322"/>
              <a:chOff x="4110182" y="683491"/>
              <a:chExt cx="1838036" cy="2862322"/>
            </a:xfrm>
          </p:grpSpPr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AB985363-A375-8B36-5645-22215E34F938}"/>
                  </a:ext>
                </a:extLst>
              </p:cNvPr>
              <p:cNvSpPr txBox="1"/>
              <p:nvPr/>
            </p:nvSpPr>
            <p:spPr>
              <a:xfrm>
                <a:off x="4110182" y="683491"/>
                <a:ext cx="1838036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err="1"/>
                  <a:t>PixelStrip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led_count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led_pin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led_freq_hz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led_dma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led_invert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led_brightness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led_channel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init</a:t>
                </a:r>
                <a:r>
                  <a:rPr lang="de-DE" dirty="0"/>
                  <a:t>()</a:t>
                </a:r>
              </a:p>
            </p:txBody>
          </p: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A49CAA08-7209-5B45-B811-FCC5BEEDB9D7}"/>
                  </a:ext>
                </a:extLst>
              </p:cNvPr>
              <p:cNvCxnSpPr/>
              <p:nvPr/>
            </p:nvCxnSpPr>
            <p:spPr>
              <a:xfrm>
                <a:off x="4110182" y="3048000"/>
                <a:ext cx="183803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52E9555-DE20-0B8F-211D-044207525002}"/>
              </a:ext>
            </a:extLst>
          </p:cNvPr>
          <p:cNvGrpSpPr/>
          <p:nvPr/>
        </p:nvGrpSpPr>
        <p:grpSpPr>
          <a:xfrm>
            <a:off x="1699490" y="3824449"/>
            <a:ext cx="2669309" cy="2308324"/>
            <a:chOff x="868218" y="2780145"/>
            <a:chExt cx="2669309" cy="2308324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3587D93B-433D-A084-B8FE-CB7E77C8E445}"/>
                </a:ext>
              </a:extLst>
            </p:cNvPr>
            <p:cNvSpPr/>
            <p:nvPr/>
          </p:nvSpPr>
          <p:spPr>
            <a:xfrm>
              <a:off x="868218" y="2780145"/>
              <a:ext cx="2669309" cy="2308324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10DA8FA5-2F68-75D6-A80C-51CB14C080E2}"/>
                </a:ext>
              </a:extLst>
            </p:cNvPr>
            <p:cNvSpPr txBox="1"/>
            <p:nvPr/>
          </p:nvSpPr>
          <p:spPr>
            <a:xfrm>
              <a:off x="868218" y="2780145"/>
              <a:ext cx="266930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LEDAnimation</a:t>
              </a:r>
              <a:endParaRPr lang="de-DE" dirty="0"/>
            </a:p>
            <a:p>
              <a:r>
                <a:rPr lang="de-DE" dirty="0"/>
                <a:t>+ </a:t>
              </a:r>
              <a:r>
                <a:rPr lang="de-DE" dirty="0" err="1"/>
                <a:t>init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colorWipe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theaterChase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wheel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rainbow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rainbowCycle</a:t>
              </a:r>
              <a:r>
                <a:rPr lang="de-DE" dirty="0"/>
                <a:t>()</a:t>
              </a:r>
            </a:p>
            <a:p>
              <a:r>
                <a:rPr lang="de-DE" dirty="0"/>
                <a:t>+</a:t>
              </a:r>
              <a:r>
                <a:rPr lang="de-DE" dirty="0" err="1"/>
                <a:t>theaterChaseRainbow</a:t>
              </a:r>
              <a:r>
                <a:rPr lang="de-DE" dirty="0"/>
                <a:t>()</a:t>
              </a:r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C066AD65-0AEE-1E2A-F9AF-9C09862B13FD}"/>
              </a:ext>
            </a:extLst>
          </p:cNvPr>
          <p:cNvSpPr txBox="1"/>
          <p:nvPr/>
        </p:nvSpPr>
        <p:spPr>
          <a:xfrm>
            <a:off x="2724727" y="3455117"/>
            <a:ext cx="2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4463D8D-4C8C-6261-4358-B9E3C1C090AC}"/>
              </a:ext>
            </a:extLst>
          </p:cNvPr>
          <p:cNvSpPr txBox="1"/>
          <p:nvPr/>
        </p:nvSpPr>
        <p:spPr>
          <a:xfrm>
            <a:off x="4236189" y="1288595"/>
            <a:ext cx="2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CBC7DB8-286D-E719-EC0D-F0EB17BCB36E}"/>
              </a:ext>
            </a:extLst>
          </p:cNvPr>
          <p:cNvCxnSpPr>
            <a:cxnSpLocks/>
            <a:stCxn id="28" idx="0"/>
            <a:endCxn id="9" idx="3"/>
          </p:cNvCxnSpPr>
          <p:nvPr/>
        </p:nvCxnSpPr>
        <p:spPr>
          <a:xfrm flipV="1">
            <a:off x="3034145" y="1473261"/>
            <a:ext cx="1488372" cy="235118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265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17</a:t>
            </a:fld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95C7620-372B-E2BA-A504-6D7ADD4FD434}"/>
              </a:ext>
            </a:extLst>
          </p:cNvPr>
          <p:cNvGrpSpPr/>
          <p:nvPr/>
        </p:nvGrpSpPr>
        <p:grpSpPr>
          <a:xfrm>
            <a:off x="4535053" y="136525"/>
            <a:ext cx="1838036" cy="2862323"/>
            <a:chOff x="4110182" y="683491"/>
            <a:chExt cx="1838036" cy="2862323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5BFF4065-B16A-66A4-4A56-39F4C68B9D7E}"/>
                </a:ext>
              </a:extLst>
            </p:cNvPr>
            <p:cNvSpPr/>
            <p:nvPr/>
          </p:nvSpPr>
          <p:spPr>
            <a:xfrm>
              <a:off x="4110182" y="683492"/>
              <a:ext cx="1838036" cy="286232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876332C-5E06-86B4-51CB-235AD3B1A445}"/>
                </a:ext>
              </a:extLst>
            </p:cNvPr>
            <p:cNvGrpSpPr/>
            <p:nvPr/>
          </p:nvGrpSpPr>
          <p:grpSpPr>
            <a:xfrm>
              <a:off x="4110182" y="683491"/>
              <a:ext cx="1838036" cy="2862322"/>
              <a:chOff x="4110182" y="683491"/>
              <a:chExt cx="1838036" cy="2862322"/>
            </a:xfrm>
          </p:grpSpPr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AB985363-A375-8B36-5645-22215E34F938}"/>
                  </a:ext>
                </a:extLst>
              </p:cNvPr>
              <p:cNvSpPr txBox="1"/>
              <p:nvPr/>
            </p:nvSpPr>
            <p:spPr>
              <a:xfrm>
                <a:off x="4110182" y="683491"/>
                <a:ext cx="1838036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err="1"/>
                  <a:t>PixelStrip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led_count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led_pin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led_freq_hz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led_dma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led_invert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led_brightness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led_channel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init</a:t>
                </a:r>
                <a:r>
                  <a:rPr lang="de-DE" dirty="0"/>
                  <a:t>()</a:t>
                </a:r>
              </a:p>
            </p:txBody>
          </p: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A49CAA08-7209-5B45-B811-FCC5BEEDB9D7}"/>
                  </a:ext>
                </a:extLst>
              </p:cNvPr>
              <p:cNvCxnSpPr/>
              <p:nvPr/>
            </p:nvCxnSpPr>
            <p:spPr>
              <a:xfrm>
                <a:off x="4110182" y="3048000"/>
                <a:ext cx="183803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E5438EC-29B2-F245-4112-978D4D4B7293}"/>
              </a:ext>
            </a:extLst>
          </p:cNvPr>
          <p:cNvGrpSpPr/>
          <p:nvPr/>
        </p:nvGrpSpPr>
        <p:grpSpPr>
          <a:xfrm>
            <a:off x="8153400" y="1343892"/>
            <a:ext cx="1838036" cy="2862323"/>
            <a:chOff x="4110182" y="683491"/>
            <a:chExt cx="1838036" cy="286232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1CA518AF-5C4E-A279-4890-B90E6F7A2C71}"/>
                </a:ext>
              </a:extLst>
            </p:cNvPr>
            <p:cNvSpPr/>
            <p:nvPr/>
          </p:nvSpPr>
          <p:spPr>
            <a:xfrm>
              <a:off x="4110182" y="683492"/>
              <a:ext cx="1838036" cy="286232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DCE7B5A-0167-116B-F8F1-3AC3B6017A77}"/>
                </a:ext>
              </a:extLst>
            </p:cNvPr>
            <p:cNvSpPr txBox="1"/>
            <p:nvPr/>
          </p:nvSpPr>
          <p:spPr>
            <a:xfrm>
              <a:off x="4110182" y="683491"/>
              <a:ext cx="183803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LED_Color</a:t>
              </a:r>
              <a:endParaRPr lang="de-DE" dirty="0"/>
            </a:p>
            <a:p>
              <a:r>
                <a:rPr lang="de-DE" dirty="0"/>
                <a:t>+ </a:t>
              </a:r>
              <a:r>
                <a:rPr lang="de-DE" dirty="0" err="1"/>
                <a:t>red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green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blue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yellow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white</a:t>
              </a:r>
              <a:r>
                <a:rPr lang="de-DE" dirty="0"/>
                <a:t>()</a:t>
              </a:r>
            </a:p>
            <a:p>
              <a:r>
                <a:rPr lang="de-DE" dirty="0"/>
                <a:t>+ orange()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lightblue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gold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magenta</a:t>
              </a:r>
              <a:r>
                <a:rPr lang="de-DE" dirty="0"/>
                <a:t>()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52E9555-DE20-0B8F-211D-044207525002}"/>
              </a:ext>
            </a:extLst>
          </p:cNvPr>
          <p:cNvGrpSpPr/>
          <p:nvPr/>
        </p:nvGrpSpPr>
        <p:grpSpPr>
          <a:xfrm>
            <a:off x="1699490" y="3824449"/>
            <a:ext cx="2669309" cy="2308324"/>
            <a:chOff x="868218" y="2780145"/>
            <a:chExt cx="2669309" cy="2308324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3587D93B-433D-A084-B8FE-CB7E77C8E445}"/>
                </a:ext>
              </a:extLst>
            </p:cNvPr>
            <p:cNvSpPr/>
            <p:nvPr/>
          </p:nvSpPr>
          <p:spPr>
            <a:xfrm>
              <a:off x="868218" y="2780145"/>
              <a:ext cx="2669309" cy="2308324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10DA8FA5-2F68-75D6-A80C-51CB14C080E2}"/>
                </a:ext>
              </a:extLst>
            </p:cNvPr>
            <p:cNvSpPr txBox="1"/>
            <p:nvPr/>
          </p:nvSpPr>
          <p:spPr>
            <a:xfrm>
              <a:off x="868218" y="2780145"/>
              <a:ext cx="266930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LEDAnimation</a:t>
              </a:r>
              <a:endParaRPr lang="de-DE" dirty="0"/>
            </a:p>
            <a:p>
              <a:r>
                <a:rPr lang="de-DE" dirty="0"/>
                <a:t>+ </a:t>
              </a:r>
              <a:r>
                <a:rPr lang="de-DE" dirty="0" err="1"/>
                <a:t>init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colorWipe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theaterChase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wheel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rainbow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rainbowCycle</a:t>
              </a:r>
              <a:r>
                <a:rPr lang="de-DE" dirty="0"/>
                <a:t>()</a:t>
              </a:r>
            </a:p>
            <a:p>
              <a:r>
                <a:rPr lang="de-DE" dirty="0"/>
                <a:t>+</a:t>
              </a:r>
              <a:r>
                <a:rPr lang="de-DE" dirty="0" err="1"/>
                <a:t>theaterChaseRainbow</a:t>
              </a:r>
              <a:r>
                <a:rPr lang="de-DE" dirty="0"/>
                <a:t>()</a:t>
              </a:r>
            </a:p>
          </p:txBody>
        </p:sp>
      </p:grp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94F6C4E-A3DE-637B-9D1B-EA819FDA4741}"/>
              </a:ext>
            </a:extLst>
          </p:cNvPr>
          <p:cNvCxnSpPr>
            <a:stCxn id="28" idx="3"/>
            <a:endCxn id="22" idx="1"/>
          </p:cNvCxnSpPr>
          <p:nvPr/>
        </p:nvCxnSpPr>
        <p:spPr>
          <a:xfrm flipV="1">
            <a:off x="4368799" y="2775053"/>
            <a:ext cx="3784601" cy="2203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C066AD65-0AEE-1E2A-F9AF-9C09862B13FD}"/>
              </a:ext>
            </a:extLst>
          </p:cNvPr>
          <p:cNvSpPr txBox="1"/>
          <p:nvPr/>
        </p:nvSpPr>
        <p:spPr>
          <a:xfrm>
            <a:off x="2724727" y="3455117"/>
            <a:ext cx="2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4463D8D-4C8C-6261-4358-B9E3C1C090AC}"/>
              </a:ext>
            </a:extLst>
          </p:cNvPr>
          <p:cNvSpPr txBox="1"/>
          <p:nvPr/>
        </p:nvSpPr>
        <p:spPr>
          <a:xfrm>
            <a:off x="4236189" y="1288595"/>
            <a:ext cx="2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CBC7DB8-286D-E719-EC0D-F0EB17BCB36E}"/>
              </a:ext>
            </a:extLst>
          </p:cNvPr>
          <p:cNvCxnSpPr>
            <a:cxnSpLocks/>
            <a:stCxn id="28" idx="0"/>
            <a:endCxn id="9" idx="3"/>
          </p:cNvCxnSpPr>
          <p:nvPr/>
        </p:nvCxnSpPr>
        <p:spPr>
          <a:xfrm flipV="1">
            <a:off x="3034145" y="1473261"/>
            <a:ext cx="1488372" cy="235118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492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18</a:t>
            </a:fld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95C7620-372B-E2BA-A504-6D7ADD4FD434}"/>
              </a:ext>
            </a:extLst>
          </p:cNvPr>
          <p:cNvGrpSpPr/>
          <p:nvPr/>
        </p:nvGrpSpPr>
        <p:grpSpPr>
          <a:xfrm>
            <a:off x="4535053" y="136525"/>
            <a:ext cx="1838036" cy="2862323"/>
            <a:chOff x="4110182" y="683491"/>
            <a:chExt cx="1838036" cy="2862323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5BFF4065-B16A-66A4-4A56-39F4C68B9D7E}"/>
                </a:ext>
              </a:extLst>
            </p:cNvPr>
            <p:cNvSpPr/>
            <p:nvPr/>
          </p:nvSpPr>
          <p:spPr>
            <a:xfrm>
              <a:off x="4110182" y="683492"/>
              <a:ext cx="1838036" cy="286232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876332C-5E06-86B4-51CB-235AD3B1A445}"/>
                </a:ext>
              </a:extLst>
            </p:cNvPr>
            <p:cNvGrpSpPr/>
            <p:nvPr/>
          </p:nvGrpSpPr>
          <p:grpSpPr>
            <a:xfrm>
              <a:off x="4110182" y="683491"/>
              <a:ext cx="1838036" cy="2862322"/>
              <a:chOff x="4110182" y="683491"/>
              <a:chExt cx="1838036" cy="2862322"/>
            </a:xfrm>
          </p:grpSpPr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AB985363-A375-8B36-5645-22215E34F938}"/>
                  </a:ext>
                </a:extLst>
              </p:cNvPr>
              <p:cNvSpPr txBox="1"/>
              <p:nvPr/>
            </p:nvSpPr>
            <p:spPr>
              <a:xfrm>
                <a:off x="4110182" y="683491"/>
                <a:ext cx="1838036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err="1"/>
                  <a:t>PixelStrip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led_count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led_pin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led_freq_hz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led_dma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led_invert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led_brightness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led_channel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init</a:t>
                </a:r>
                <a:r>
                  <a:rPr lang="de-DE" dirty="0"/>
                  <a:t>()</a:t>
                </a:r>
              </a:p>
            </p:txBody>
          </p: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A49CAA08-7209-5B45-B811-FCC5BEEDB9D7}"/>
                  </a:ext>
                </a:extLst>
              </p:cNvPr>
              <p:cNvCxnSpPr/>
              <p:nvPr/>
            </p:nvCxnSpPr>
            <p:spPr>
              <a:xfrm>
                <a:off x="4110182" y="3048000"/>
                <a:ext cx="183803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E5438EC-29B2-F245-4112-978D4D4B7293}"/>
              </a:ext>
            </a:extLst>
          </p:cNvPr>
          <p:cNvGrpSpPr/>
          <p:nvPr/>
        </p:nvGrpSpPr>
        <p:grpSpPr>
          <a:xfrm>
            <a:off x="8153400" y="1343892"/>
            <a:ext cx="1838036" cy="2862323"/>
            <a:chOff x="4110182" y="683491"/>
            <a:chExt cx="1838036" cy="286232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1CA518AF-5C4E-A279-4890-B90E6F7A2C71}"/>
                </a:ext>
              </a:extLst>
            </p:cNvPr>
            <p:cNvSpPr/>
            <p:nvPr/>
          </p:nvSpPr>
          <p:spPr>
            <a:xfrm>
              <a:off x="4110182" y="683492"/>
              <a:ext cx="1838036" cy="286232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DCE7B5A-0167-116B-F8F1-3AC3B6017A77}"/>
                </a:ext>
              </a:extLst>
            </p:cNvPr>
            <p:cNvSpPr txBox="1"/>
            <p:nvPr/>
          </p:nvSpPr>
          <p:spPr>
            <a:xfrm>
              <a:off x="4110182" y="683491"/>
              <a:ext cx="183803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LED_Color</a:t>
              </a:r>
              <a:endParaRPr lang="de-DE" dirty="0"/>
            </a:p>
            <a:p>
              <a:r>
                <a:rPr lang="de-DE" dirty="0"/>
                <a:t>+ </a:t>
              </a:r>
              <a:r>
                <a:rPr lang="de-DE" dirty="0" err="1"/>
                <a:t>red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green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blue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yellow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white</a:t>
              </a:r>
              <a:r>
                <a:rPr lang="de-DE" dirty="0"/>
                <a:t>()</a:t>
              </a:r>
            </a:p>
            <a:p>
              <a:r>
                <a:rPr lang="de-DE" dirty="0"/>
                <a:t>+ orange()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lightblue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gold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magenta</a:t>
              </a:r>
              <a:r>
                <a:rPr lang="de-DE" dirty="0"/>
                <a:t>()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539A305E-805C-D266-F269-E2ABE5F8C412}"/>
              </a:ext>
            </a:extLst>
          </p:cNvPr>
          <p:cNvGrpSpPr/>
          <p:nvPr/>
        </p:nvGrpSpPr>
        <p:grpSpPr>
          <a:xfrm>
            <a:off x="7282875" y="4572000"/>
            <a:ext cx="2207491" cy="1560773"/>
            <a:chOff x="4876800" y="4067667"/>
            <a:chExt cx="2207491" cy="646331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B5AD0707-CB55-01DF-2693-3DD192F145D3}"/>
                </a:ext>
              </a:extLst>
            </p:cNvPr>
            <p:cNvSpPr/>
            <p:nvPr/>
          </p:nvSpPr>
          <p:spPr>
            <a:xfrm>
              <a:off x="4876800" y="4067668"/>
              <a:ext cx="2207491" cy="64633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B6F1EFF-303A-D089-B0C8-B1FCCE248E5F}"/>
                </a:ext>
              </a:extLst>
            </p:cNvPr>
            <p:cNvSpPr txBox="1"/>
            <p:nvPr/>
          </p:nvSpPr>
          <p:spPr>
            <a:xfrm>
              <a:off x="4876800" y="4067667"/>
              <a:ext cx="2207491" cy="38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Button</a:t>
              </a:r>
            </a:p>
            <a:p>
              <a:r>
                <a:rPr lang="de-DE" dirty="0"/>
                <a:t>+</a:t>
              </a:r>
              <a:r>
                <a:rPr lang="de-DE" dirty="0" err="1"/>
                <a:t>init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button_pressed</a:t>
              </a:r>
              <a:r>
                <a:rPr lang="de-DE" dirty="0"/>
                <a:t>()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52E9555-DE20-0B8F-211D-044207525002}"/>
              </a:ext>
            </a:extLst>
          </p:cNvPr>
          <p:cNvGrpSpPr/>
          <p:nvPr/>
        </p:nvGrpSpPr>
        <p:grpSpPr>
          <a:xfrm>
            <a:off x="1699490" y="3824449"/>
            <a:ext cx="2669309" cy="2308324"/>
            <a:chOff x="868218" y="2780145"/>
            <a:chExt cx="2669309" cy="2308324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3587D93B-433D-A084-B8FE-CB7E77C8E445}"/>
                </a:ext>
              </a:extLst>
            </p:cNvPr>
            <p:cNvSpPr/>
            <p:nvPr/>
          </p:nvSpPr>
          <p:spPr>
            <a:xfrm>
              <a:off x="868218" y="2780145"/>
              <a:ext cx="2669309" cy="2308324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10DA8FA5-2F68-75D6-A80C-51CB14C080E2}"/>
                </a:ext>
              </a:extLst>
            </p:cNvPr>
            <p:cNvSpPr txBox="1"/>
            <p:nvPr/>
          </p:nvSpPr>
          <p:spPr>
            <a:xfrm>
              <a:off x="868218" y="2780145"/>
              <a:ext cx="266930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LEDAnimation</a:t>
              </a:r>
              <a:endParaRPr lang="de-DE" dirty="0"/>
            </a:p>
            <a:p>
              <a:r>
                <a:rPr lang="de-DE" dirty="0"/>
                <a:t>+ </a:t>
              </a:r>
              <a:r>
                <a:rPr lang="de-DE" dirty="0" err="1"/>
                <a:t>init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colorWipe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theaterChase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wheel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rainbow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rainbowCycle</a:t>
              </a:r>
              <a:r>
                <a:rPr lang="de-DE" dirty="0"/>
                <a:t>()</a:t>
              </a:r>
            </a:p>
            <a:p>
              <a:r>
                <a:rPr lang="de-DE" dirty="0"/>
                <a:t>+</a:t>
              </a:r>
              <a:r>
                <a:rPr lang="de-DE" dirty="0" err="1"/>
                <a:t>theaterChaseRainbow</a:t>
              </a:r>
              <a:r>
                <a:rPr lang="de-DE" dirty="0"/>
                <a:t>()</a:t>
              </a:r>
            </a:p>
          </p:txBody>
        </p:sp>
      </p:grp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94F6C4E-A3DE-637B-9D1B-EA819FDA4741}"/>
              </a:ext>
            </a:extLst>
          </p:cNvPr>
          <p:cNvCxnSpPr>
            <a:stCxn id="28" idx="3"/>
            <a:endCxn id="22" idx="1"/>
          </p:cNvCxnSpPr>
          <p:nvPr/>
        </p:nvCxnSpPr>
        <p:spPr>
          <a:xfrm flipV="1">
            <a:off x="4368799" y="2775053"/>
            <a:ext cx="3784601" cy="2203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FC63902-C87D-197C-4C7C-4C3D1604B5D7}"/>
              </a:ext>
            </a:extLst>
          </p:cNvPr>
          <p:cNvCxnSpPr>
            <a:endCxn id="25" idx="1"/>
          </p:cNvCxnSpPr>
          <p:nvPr/>
        </p:nvCxnSpPr>
        <p:spPr>
          <a:xfrm flipV="1">
            <a:off x="4368799" y="5033666"/>
            <a:ext cx="2914076" cy="1664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F9F09022-94AB-5C92-9A43-BF673F0CDAEA}"/>
              </a:ext>
            </a:extLst>
          </p:cNvPr>
          <p:cNvSpPr txBox="1"/>
          <p:nvPr/>
        </p:nvSpPr>
        <p:spPr>
          <a:xfrm>
            <a:off x="4368799" y="5200073"/>
            <a:ext cx="2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A1CAB480-8B01-920E-C6D8-B035900FF43F}"/>
              </a:ext>
            </a:extLst>
          </p:cNvPr>
          <p:cNvSpPr txBox="1"/>
          <p:nvPr/>
        </p:nvSpPr>
        <p:spPr>
          <a:xfrm>
            <a:off x="6918036" y="5338618"/>
            <a:ext cx="22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066AD65-0AEE-1E2A-F9AF-9C09862B13FD}"/>
              </a:ext>
            </a:extLst>
          </p:cNvPr>
          <p:cNvSpPr txBox="1"/>
          <p:nvPr/>
        </p:nvSpPr>
        <p:spPr>
          <a:xfrm>
            <a:off x="2724727" y="3455117"/>
            <a:ext cx="2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4463D8D-4C8C-6261-4358-B9E3C1C090AC}"/>
              </a:ext>
            </a:extLst>
          </p:cNvPr>
          <p:cNvSpPr txBox="1"/>
          <p:nvPr/>
        </p:nvSpPr>
        <p:spPr>
          <a:xfrm>
            <a:off x="4236189" y="1288595"/>
            <a:ext cx="2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CBC7DB8-286D-E719-EC0D-F0EB17BCB36E}"/>
              </a:ext>
            </a:extLst>
          </p:cNvPr>
          <p:cNvCxnSpPr>
            <a:cxnSpLocks/>
            <a:stCxn id="28" idx="0"/>
            <a:endCxn id="9" idx="3"/>
          </p:cNvCxnSpPr>
          <p:nvPr/>
        </p:nvCxnSpPr>
        <p:spPr>
          <a:xfrm flipV="1">
            <a:off x="3034145" y="1473261"/>
            <a:ext cx="1488372" cy="235118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543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19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4868625-8213-6F5C-3D5F-1F4865D5D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76200"/>
            <a:ext cx="508635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67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9756"/>
            <a:ext cx="6019802" cy="3513714"/>
          </a:xfrm>
        </p:spPr>
        <p:txBody>
          <a:bodyPr rtlCol="0"/>
          <a:lstStyle/>
          <a:p>
            <a:pPr rtl="0"/>
            <a:r>
              <a:rPr lang="de-DE" dirty="0"/>
              <a:t>Was ist ein Infinity Spiegel?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624" y="3174386"/>
            <a:ext cx="4850550" cy="173114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Ein Infinity-Spiegel ist ein Spiegel, der die Illusion erzeugt in einen unendlich tiefen Raum zu schauen.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de-DE" dirty="0"/>
              <a:t>OOP-Projekt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8" name="Bildplatzhalter 7" descr="Ein Bild, das Majorelle Blue, Electric Blue (Farbe), Kobaltblau, Licht enthält.&#10;&#10;Automatisch generierte Beschreibung">
            <a:extLst>
              <a:ext uri="{FF2B5EF4-FFF2-40B4-BE49-F238E27FC236}">
                <a16:creationId xmlns:a16="http://schemas.microsoft.com/office/drawing/2014/main" id="{A9017AD5-CA0B-26EB-A185-3C4D9F2E2F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7065" t="10462" r="17021" b="10757"/>
          <a:stretch/>
        </p:blipFill>
        <p:spPr>
          <a:xfrm rot="16200000" flipH="1">
            <a:off x="6057902" y="723899"/>
            <a:ext cx="6858000" cy="5410202"/>
          </a:xfrm>
        </p:spPr>
      </p:pic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Elektronik, Computer, Leuchtdiode, Licht enthält.&#10;&#10;Automatisch generierte Beschreibung">
            <a:extLst>
              <a:ext uri="{FF2B5EF4-FFF2-40B4-BE49-F238E27FC236}">
                <a16:creationId xmlns:a16="http://schemas.microsoft.com/office/drawing/2014/main" id="{431D01EF-936D-E20B-A865-E556DF318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25" r="4600"/>
          <a:stretch/>
        </p:blipFill>
        <p:spPr>
          <a:xfrm>
            <a:off x="1" y="0"/>
            <a:ext cx="12192000" cy="8221436"/>
          </a:xfrm>
          <a:prstGeom prst="rect">
            <a:avLst/>
          </a:prstGeom>
        </p:spPr>
      </p:pic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20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902714A-D726-4BED-A7BC-D1169BE5A598}"/>
              </a:ext>
            </a:extLst>
          </p:cNvPr>
          <p:cNvSpPr txBox="1"/>
          <p:nvPr/>
        </p:nvSpPr>
        <p:spPr>
          <a:xfrm>
            <a:off x="2939143" y="903514"/>
            <a:ext cx="6313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</a:rPr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el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de-DE" dirty="0" err="1"/>
              <a:t>herausforderungen</a:t>
            </a:r>
            <a:endParaRPr lang="de-DE" dirty="0"/>
          </a:p>
        </p:txBody>
      </p:sp>
      <p:sp>
        <p:nvSpPr>
          <p:cNvPr id="64" name="Textplatzhalt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7" y="1921400"/>
            <a:ext cx="2289974" cy="365125"/>
          </a:xfrm>
        </p:spPr>
        <p:txBody>
          <a:bodyPr rtlCol="0"/>
          <a:lstStyle/>
          <a:p>
            <a:pPr rtl="0"/>
            <a:r>
              <a:rPr lang="de-DE" dirty="0"/>
              <a:t>Material </a:t>
            </a:r>
          </a:p>
        </p:txBody>
      </p:sp>
      <p:sp>
        <p:nvSpPr>
          <p:cNvPr id="63" name="Textplatzhalt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46476" y="1921400"/>
            <a:ext cx="2289974" cy="365125"/>
          </a:xfrm>
        </p:spPr>
        <p:txBody>
          <a:bodyPr rtlCol="0"/>
          <a:lstStyle/>
          <a:p>
            <a:pPr rtl="0"/>
            <a:r>
              <a:rPr lang="de-DE" dirty="0"/>
              <a:t>Montage</a:t>
            </a:r>
          </a:p>
        </p:txBody>
      </p:sp>
      <p:sp>
        <p:nvSpPr>
          <p:cNvPr id="67" name="Textplatzhalt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7910" y="1921400"/>
            <a:ext cx="2555554" cy="36512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Implementierung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8" y="2245710"/>
            <a:ext cx="2289974" cy="1739538"/>
          </a:xfrm>
        </p:spPr>
        <p:txBody>
          <a:bodyPr rtlCol="0">
            <a:normAutofit/>
          </a:bodyPr>
          <a:lstStyle/>
          <a:p>
            <a:pPr rtl="0"/>
            <a:r>
              <a:rPr lang="de-DE" sz="1300"/>
              <a:t>Materialliste </a:t>
            </a:r>
            <a:endParaRPr lang="de-DE" sz="1300" dirty="0"/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46476" y="2245710"/>
            <a:ext cx="2289974" cy="1739538"/>
          </a:xfrm>
        </p:spPr>
        <p:txBody>
          <a:bodyPr rtlCol="0">
            <a:normAutofit/>
          </a:bodyPr>
          <a:lstStyle/>
          <a:p>
            <a:pPr rtl="0"/>
            <a:r>
              <a:rPr lang="de-DE" sz="1300" dirty="0"/>
              <a:t>Montagearbeiten 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7910" y="2245710"/>
            <a:ext cx="2289974" cy="17395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de-DE" sz="1300" dirty="0"/>
              <a:t>Display </a:t>
            </a:r>
          </a:p>
          <a:p>
            <a:pPr rtl="0"/>
            <a:r>
              <a:rPr lang="de-DE" sz="1300" dirty="0"/>
              <a:t>LED-Lichtstreifen</a:t>
            </a:r>
          </a:p>
          <a:p>
            <a:pPr rtl="0"/>
            <a:r>
              <a:rPr lang="de-DE" sz="1300" dirty="0"/>
              <a:t>Raspberry Pi</a:t>
            </a:r>
          </a:p>
        </p:txBody>
      </p:sp>
      <p:sp>
        <p:nvSpPr>
          <p:cNvPr id="66" name="Textplatzhalt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38600" y="3426675"/>
            <a:ext cx="2289972" cy="365125"/>
          </a:xfrm>
        </p:spPr>
        <p:txBody>
          <a:bodyPr rtlCol="0"/>
          <a:lstStyle/>
          <a:p>
            <a:pPr rtl="0"/>
            <a:r>
              <a:rPr lang="de-DE" dirty="0"/>
              <a:t>Software</a:t>
            </a:r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38601" y="3759038"/>
            <a:ext cx="2289972" cy="1457161"/>
          </a:xfrm>
        </p:spPr>
        <p:txBody>
          <a:bodyPr rtlCol="0">
            <a:normAutofit/>
          </a:bodyPr>
          <a:lstStyle/>
          <a:p>
            <a:pPr rtl="0"/>
            <a:r>
              <a:rPr lang="de-DE" sz="1300" dirty="0"/>
              <a:t>Display</a:t>
            </a:r>
          </a:p>
          <a:p>
            <a:pPr rtl="0"/>
            <a:r>
              <a:rPr lang="de-DE" sz="1300" dirty="0"/>
              <a:t>LED-Streifen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de-DE" dirty="0"/>
              <a:t>OOP-Projekt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7" name="Bildplatzhalter 6" descr="Ein Bild, das Kabel, Elektronik, Elektrische Leitungen, Schaltung enthält.&#10;&#10;Automatisch generierte Beschreibung">
            <a:extLst>
              <a:ext uri="{FF2B5EF4-FFF2-40B4-BE49-F238E27FC236}">
                <a16:creationId xmlns:a16="http://schemas.microsoft.com/office/drawing/2014/main" id="{85EA8CE7-ADCF-169E-4D32-E08ABFDDB1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5687" r="5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199" y="2768600"/>
            <a:ext cx="3697244" cy="1129164"/>
          </a:xfrm>
        </p:spPr>
        <p:txBody>
          <a:bodyPr rtlCol="0"/>
          <a:lstStyle/>
          <a:p>
            <a:pPr rtl="0"/>
            <a:r>
              <a:rPr lang="de-DE" dirty="0"/>
              <a:t>Materialliste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de-DE" dirty="0"/>
              <a:t>OOP-Projekt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/>
              <a:t>4</a:t>
            </a:fld>
            <a:endParaRPr lang="de-DE"/>
          </a:p>
        </p:txBody>
      </p:sp>
      <p:graphicFrame>
        <p:nvGraphicFramePr>
          <p:cNvPr id="20" name="Tabelle 19">
            <a:extLst>
              <a:ext uri="{FF2B5EF4-FFF2-40B4-BE49-F238E27FC236}">
                <a16:creationId xmlns:a16="http://schemas.microsoft.com/office/drawing/2014/main" id="{40D022E3-1165-A3EE-A8BA-DDD0CCD04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769240"/>
              </p:ext>
            </p:extLst>
          </p:nvPr>
        </p:nvGraphicFramePr>
        <p:xfrm>
          <a:off x="5953991" y="1043707"/>
          <a:ext cx="439881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8818">
                  <a:extLst>
                    <a:ext uri="{9D8B030D-6E8A-4147-A177-3AD203B41FA5}">
                      <a16:colId xmlns:a16="http://schemas.microsoft.com/office/drawing/2014/main" val="856757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Spiegel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834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Plexiglas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284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Spiegelfolie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43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Rahmenholz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516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Spiegel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88728"/>
                  </a:ext>
                </a:extLst>
              </a:tr>
            </a:tbl>
          </a:graphicData>
        </a:graphic>
      </p:graphicFrame>
      <p:graphicFrame>
        <p:nvGraphicFramePr>
          <p:cNvPr id="21" name="Tabelle 20">
            <a:extLst>
              <a:ext uri="{FF2B5EF4-FFF2-40B4-BE49-F238E27FC236}">
                <a16:creationId xmlns:a16="http://schemas.microsoft.com/office/drawing/2014/main" id="{254FB2AD-7B34-1364-8D6E-F242B74DE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064996"/>
              </p:ext>
            </p:extLst>
          </p:nvPr>
        </p:nvGraphicFramePr>
        <p:xfrm>
          <a:off x="5953991" y="3700028"/>
          <a:ext cx="439881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8818">
                  <a:extLst>
                    <a:ext uri="{9D8B030D-6E8A-4147-A177-3AD203B41FA5}">
                      <a16:colId xmlns:a16="http://schemas.microsoft.com/office/drawing/2014/main" val="856757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Licht und Anzeige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834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HDMI-Display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284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LED-Lichterstreifen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43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Raspberry 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516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Person, Werkzeug, Elektrowerkzeug, Bohrmaschine enthält.&#10;&#10;Automatisch generierte Beschreibung">
            <a:extLst>
              <a:ext uri="{FF2B5EF4-FFF2-40B4-BE49-F238E27FC236}">
                <a16:creationId xmlns:a16="http://schemas.microsoft.com/office/drawing/2014/main" id="{9686EF24-9759-5CF7-F182-637DB924D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88" y="3059496"/>
            <a:ext cx="3173175" cy="38325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Bildplatzhalter 7" descr="Ein Bild, das Im Haus, hölzern, Fenster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B7CF53C0-865B-7E92-F5AE-DBDA97F776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9835" b="9835"/>
          <a:stretch>
            <a:fillRect/>
          </a:stretch>
        </p:blipFill>
        <p:spPr>
          <a:xfrm>
            <a:off x="6059688" y="0"/>
            <a:ext cx="3170633" cy="3059496"/>
          </a:xfrm>
          <a:ln w="15875">
            <a:solidFill>
              <a:schemeClr val="tx1"/>
            </a:solidFill>
          </a:ln>
        </p:spPr>
      </p:pic>
      <p:sp>
        <p:nvSpPr>
          <p:cNvPr id="23" name="Titel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6007099" cy="4784742"/>
          </a:xfrm>
        </p:spPr>
        <p:txBody>
          <a:bodyPr rtlCol="0"/>
          <a:lstStyle/>
          <a:p>
            <a:pPr rtl="0"/>
            <a:r>
              <a:rPr lang="de-DE" dirty="0"/>
              <a:t>Montage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016" y="2368506"/>
            <a:ext cx="4771030" cy="365125"/>
          </a:xfrm>
        </p:spPr>
        <p:txBody>
          <a:bodyPr rtlCol="0"/>
          <a:lstStyle/>
          <a:p>
            <a:pPr rtl="0"/>
            <a:r>
              <a:rPr lang="de-DE" dirty="0"/>
              <a:t>Rahmen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7" y="2605040"/>
            <a:ext cx="4771030" cy="801073"/>
          </a:xfrm>
        </p:spPr>
        <p:txBody>
          <a:bodyPr rtlCol="0"/>
          <a:lstStyle/>
          <a:p>
            <a:pPr marL="285750" indent="-285750" rtl="0">
              <a:buFontTx/>
              <a:buChar char="-"/>
            </a:pPr>
            <a:r>
              <a:rPr lang="de-DE" dirty="0"/>
              <a:t>Holz sägen und schleifen</a:t>
            </a:r>
          </a:p>
          <a:p>
            <a:pPr marL="285750" indent="-285750" rtl="0">
              <a:buFontTx/>
              <a:buChar char="-"/>
            </a:pPr>
            <a:r>
              <a:rPr lang="de-DE" dirty="0"/>
              <a:t>Verschrauben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3544629"/>
            <a:ext cx="4771030" cy="365125"/>
          </a:xfrm>
        </p:spPr>
        <p:txBody>
          <a:bodyPr rtlCol="0"/>
          <a:lstStyle/>
          <a:p>
            <a:pPr rtl="0"/>
            <a:r>
              <a:rPr lang="de-DE" dirty="0"/>
              <a:t>Folieren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AC22CBC4-517B-4095-8962-C489045E3C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9017" y="3781163"/>
            <a:ext cx="4771030" cy="801073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- Plexiglas mit Spiegelfolie folieren 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016" y="4739239"/>
            <a:ext cx="4771030" cy="365125"/>
          </a:xfrm>
        </p:spPr>
        <p:txBody>
          <a:bodyPr rtlCol="0"/>
          <a:lstStyle/>
          <a:p>
            <a:pPr rtl="0"/>
            <a:r>
              <a:rPr lang="de-DE" dirty="0"/>
              <a:t>Montieren​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9017" y="4975773"/>
            <a:ext cx="4771030" cy="546815"/>
          </a:xfrm>
        </p:spPr>
        <p:txBody>
          <a:bodyPr rtlCol="0"/>
          <a:lstStyle/>
          <a:p>
            <a:pPr rtl="0"/>
            <a:r>
              <a:rPr lang="de-DE" dirty="0"/>
              <a:t>Zusammenfügen der einzelnen Teile, durch kleben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de-DE" dirty="0"/>
              <a:t>OOP-Projekt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5</a:t>
            </a:fld>
            <a:endParaRPr lang="de-DE"/>
          </a:p>
        </p:txBody>
      </p:sp>
      <p:pic>
        <p:nvPicPr>
          <p:cNvPr id="16" name="Grafik 15" descr="Ein Bild, das Rechteck, hölzern, Kunst, Fenster enthält.&#10;&#10;Automatisch generierte Beschreibung">
            <a:extLst>
              <a:ext uri="{FF2B5EF4-FFF2-40B4-BE49-F238E27FC236}">
                <a16:creationId xmlns:a16="http://schemas.microsoft.com/office/drawing/2014/main" id="{DF280260-415C-E8C4-C783-EBF9987B0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592" y="0"/>
            <a:ext cx="2999741" cy="68580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Implementierung</a:t>
            </a:r>
          </a:p>
        </p:txBody>
      </p:sp>
      <p:sp>
        <p:nvSpPr>
          <p:cNvPr id="57" name="Textplatzhalt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97512" y="3192783"/>
            <a:ext cx="5089584" cy="1482733"/>
          </a:xfrm>
        </p:spPr>
        <p:txBody>
          <a:bodyPr rtlCol="0"/>
          <a:lstStyle/>
          <a:p>
            <a:pPr marL="285750" indent="-285750" rtl="0">
              <a:buFontTx/>
              <a:buChar char="-"/>
            </a:pPr>
            <a:r>
              <a:rPr lang="de-DE" dirty="0"/>
              <a:t>Display mit HDMI </a:t>
            </a:r>
          </a:p>
          <a:p>
            <a:pPr marL="285750" indent="-285750" rtl="0">
              <a:buFontTx/>
              <a:buChar char="-"/>
            </a:pPr>
            <a:r>
              <a:rPr lang="de-DE" dirty="0"/>
              <a:t>LED-Lichtstreifen mit GPIO und Netzteil verdrahten</a:t>
            </a:r>
          </a:p>
          <a:p>
            <a:pPr marL="285750" indent="-285750" rtl="0">
              <a:buFontTx/>
              <a:buChar char="-"/>
            </a:pPr>
            <a:r>
              <a:rPr lang="de-DE" dirty="0"/>
              <a:t>Raspberry Pi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F0CA845-7827-4721-AEC5-78977CC3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6</a:t>
            </a:fld>
            <a:endParaRPr lang="de-DE"/>
          </a:p>
        </p:txBody>
      </p:sp>
      <p:pic>
        <p:nvPicPr>
          <p:cNvPr id="16" name="Grafik 15" descr="Ein Bild, das Computer, Im Haus, Elektronik, Elektronisches Gerät enthält.&#10;&#10;Automatisch generierte Beschreibung">
            <a:extLst>
              <a:ext uri="{FF2B5EF4-FFF2-40B4-BE49-F238E27FC236}">
                <a16:creationId xmlns:a16="http://schemas.microsoft.com/office/drawing/2014/main" id="{A21607D9-1150-A0DC-E093-5856E109F3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7"/>
          <a:stretch/>
        </p:blipFill>
        <p:spPr>
          <a:xfrm>
            <a:off x="2219354" y="797132"/>
            <a:ext cx="4000490" cy="52637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9" name="Grafik 18" descr="Ein Bild, das Kabel, Elektrische Leitungen, Elektronik, Elektrisches Bauelement enthält.&#10;&#10;Automatisch generierte Beschreibung">
            <a:extLst>
              <a:ext uri="{FF2B5EF4-FFF2-40B4-BE49-F238E27FC236}">
                <a16:creationId xmlns:a16="http://schemas.microsoft.com/office/drawing/2014/main" id="{1A376B4D-F254-4BCB-65E1-3486F3317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96" y="797132"/>
            <a:ext cx="1997558" cy="26634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1" name="Grafik 20" descr="Ein Bild, das Im Haus, Tisch, Arbeitstisch, Boden enthält.&#10;&#10;Automatisch generierte Beschreibung">
            <a:extLst>
              <a:ext uri="{FF2B5EF4-FFF2-40B4-BE49-F238E27FC236}">
                <a16:creationId xmlns:a16="http://schemas.microsoft.com/office/drawing/2014/main" id="{E3638094-78AD-5096-B35E-033745362E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02" r="3515"/>
          <a:stretch/>
        </p:blipFill>
        <p:spPr>
          <a:xfrm>
            <a:off x="221796" y="3460542"/>
            <a:ext cx="1997558" cy="26003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el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Display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045621" y="3462366"/>
            <a:ext cx="2383764" cy="36512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Settings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045621" y="3788815"/>
            <a:ext cx="2383764" cy="1126085"/>
          </a:xfrm>
        </p:spPr>
        <p:txBody>
          <a:bodyPr rtlCol="0"/>
          <a:lstStyle/>
          <a:p>
            <a:pPr rtl="0"/>
            <a:r>
              <a:rPr lang="de-DE" dirty="0"/>
              <a:t>Speichern der Daten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44641" y="3462366"/>
            <a:ext cx="2676497" cy="538136"/>
          </a:xfrm>
        </p:spPr>
        <p:txBody>
          <a:bodyPr rtlCol="0">
            <a:noAutofit/>
          </a:bodyPr>
          <a:lstStyle/>
          <a:p>
            <a:pPr rtl="0"/>
            <a:r>
              <a:rPr lang="de-DE" dirty="0"/>
              <a:t>Location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04118" y="3788814"/>
            <a:ext cx="2383765" cy="112608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Erstellen Breiten und Längengrade durch die Gespeicherten Daten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762616" y="3462366"/>
            <a:ext cx="2383765" cy="365125"/>
          </a:xfrm>
        </p:spPr>
        <p:txBody>
          <a:bodyPr rtlCol="0">
            <a:normAutofit/>
          </a:bodyPr>
          <a:lstStyle/>
          <a:p>
            <a:pPr rtl="0"/>
            <a:r>
              <a:rPr lang="de-DE" dirty="0" err="1"/>
              <a:t>weather</a:t>
            </a:r>
            <a:endParaRPr lang="de-DE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62616" y="3776371"/>
            <a:ext cx="2383765" cy="112608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Fragt Wetterdaten ab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7</a:t>
            </a:fld>
            <a:endParaRPr lang="de-DE"/>
          </a:p>
        </p:txBody>
      </p:sp>
      <p:pic>
        <p:nvPicPr>
          <p:cNvPr id="15" name="Bildplatzhalter 14" descr="Markierung Silhouette">
            <a:extLst>
              <a:ext uri="{FF2B5EF4-FFF2-40B4-BE49-F238E27FC236}">
                <a16:creationId xmlns:a16="http://schemas.microsoft.com/office/drawing/2014/main" id="{AAA51298-B98E-A619-DC7C-D86306BDACD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794376" y="2670047"/>
            <a:ext cx="603250" cy="603250"/>
          </a:xfrm>
        </p:spPr>
      </p:pic>
      <p:pic>
        <p:nvPicPr>
          <p:cNvPr id="27" name="Bildplatzhalter 26" descr="Teils sonnig Silhouette">
            <a:extLst>
              <a:ext uri="{FF2B5EF4-FFF2-40B4-BE49-F238E27FC236}">
                <a16:creationId xmlns:a16="http://schemas.microsoft.com/office/drawing/2014/main" id="{A76E7C73-71EC-2A06-8429-1E6A55081BA7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1" r="131"/>
          <a:stretch>
            <a:fillRect/>
          </a:stretch>
        </p:blipFill>
        <p:spPr>
          <a:xfrm>
            <a:off x="8610600" y="2674825"/>
            <a:ext cx="603504" cy="603504"/>
          </a:xfrm>
        </p:spPr>
      </p:pic>
      <p:pic>
        <p:nvPicPr>
          <p:cNvPr id="31" name="Bildplatzhalter 30" descr="Zahnräder Silhouette">
            <a:extLst>
              <a:ext uri="{FF2B5EF4-FFF2-40B4-BE49-F238E27FC236}">
                <a16:creationId xmlns:a16="http://schemas.microsoft.com/office/drawing/2014/main" id="{A25A5E85-52DC-75EF-F99E-276752CA6A5F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31" r="131"/>
          <a:stretch>
            <a:fillRect/>
          </a:stretch>
        </p:blipFill>
        <p:spPr>
          <a:xfrm>
            <a:off x="2977897" y="2677522"/>
            <a:ext cx="603504" cy="603504"/>
          </a:xfrm>
        </p:spPr>
      </p:pic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8</a:t>
            </a:fld>
            <a:endParaRPr lang="de-DE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D537020C-DB03-932C-0A6E-1214CAEDC132}"/>
              </a:ext>
            </a:extLst>
          </p:cNvPr>
          <p:cNvGrpSpPr/>
          <p:nvPr/>
        </p:nvGrpSpPr>
        <p:grpSpPr>
          <a:xfrm>
            <a:off x="2038373" y="1005245"/>
            <a:ext cx="2764536" cy="1758220"/>
            <a:chOff x="2287755" y="1725681"/>
            <a:chExt cx="2764536" cy="1758220"/>
          </a:xfrm>
          <a:solidFill>
            <a:schemeClr val="accent6"/>
          </a:solidFill>
        </p:grpSpPr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4D3C5DAA-AF69-436C-A0CF-6062450F0967}"/>
                </a:ext>
              </a:extLst>
            </p:cNvPr>
            <p:cNvSpPr/>
            <p:nvPr/>
          </p:nvSpPr>
          <p:spPr>
            <a:xfrm>
              <a:off x="2287755" y="2356617"/>
              <a:ext cx="2764536" cy="10114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6765254D-C4AA-41F8-C3CC-BE30FEDC6852}"/>
                </a:ext>
              </a:extLst>
            </p:cNvPr>
            <p:cNvSpPr/>
            <p:nvPr/>
          </p:nvSpPr>
          <p:spPr>
            <a:xfrm>
              <a:off x="2287755" y="1725681"/>
              <a:ext cx="2764536" cy="6434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Settings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A6667B49-632C-F35B-4FBB-A2E37E808432}"/>
                </a:ext>
              </a:extLst>
            </p:cNvPr>
            <p:cNvSpPr txBox="1"/>
            <p:nvPr/>
          </p:nvSpPr>
          <p:spPr>
            <a:xfrm>
              <a:off x="2287755" y="2283572"/>
              <a:ext cx="2764536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+ </a:t>
              </a:r>
              <a:r>
                <a:rPr lang="de-DE" dirty="0" err="1"/>
                <a:t>user</a:t>
              </a:r>
              <a:endParaRPr lang="de-DE" dirty="0"/>
            </a:p>
            <a:p>
              <a:r>
                <a:rPr lang="de-DE" dirty="0"/>
                <a:t>+ </a:t>
              </a:r>
              <a:r>
                <a:rPr lang="de-DE" dirty="0" err="1"/>
                <a:t>setting_file</a:t>
              </a:r>
              <a:endParaRPr lang="de-DE" dirty="0"/>
            </a:p>
            <a:p>
              <a:r>
                <a:rPr lang="de-DE" dirty="0"/>
                <a:t>+ </a:t>
              </a:r>
              <a:r>
                <a:rPr lang="de-DE" dirty="0" err="1"/>
                <a:t>init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set_location_settings</a:t>
              </a:r>
              <a:r>
                <a:rPr lang="de-DE" dirty="0"/>
                <a:t>()</a:t>
              </a:r>
            </a:p>
          </p:txBody>
        </p:sp>
      </p:grp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39EAA43-2885-24C6-027C-AE62AE0967E3}"/>
              </a:ext>
            </a:extLst>
          </p:cNvPr>
          <p:cNvCxnSpPr/>
          <p:nvPr/>
        </p:nvCxnSpPr>
        <p:spPr>
          <a:xfrm>
            <a:off x="2038373" y="1570806"/>
            <a:ext cx="2764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D4AFD05-F673-FB82-45DD-E856FAFF850F}"/>
              </a:ext>
            </a:extLst>
          </p:cNvPr>
          <p:cNvCxnSpPr/>
          <p:nvPr/>
        </p:nvCxnSpPr>
        <p:spPr>
          <a:xfrm>
            <a:off x="2038373" y="2163084"/>
            <a:ext cx="2764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051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9</a:t>
            </a:fld>
            <a:endParaRPr lang="de-DE"/>
          </a:p>
        </p:txBody>
      </p:sp>
      <p:pic>
        <p:nvPicPr>
          <p:cNvPr id="2" name="Inhaltsplatzhalter 8" descr="Ein Bild, das Text, Schrift, Screenshot enthält.&#10;&#10;Automatisch generierte Beschreibung">
            <a:extLst>
              <a:ext uri="{FF2B5EF4-FFF2-40B4-BE49-F238E27FC236}">
                <a16:creationId xmlns:a16="http://schemas.microsoft.com/office/drawing/2014/main" id="{E66BE294-7F00-669D-5ABF-A83AD6584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83" y="1773906"/>
            <a:ext cx="4505954" cy="1514686"/>
          </a:xfrm>
          <a:prstGeom prst="rect">
            <a:avLst/>
          </a:prstGeom>
        </p:spPr>
      </p:pic>
      <p:pic>
        <p:nvPicPr>
          <p:cNvPr id="6" name="Grafik 5" descr="Ein Bild, das Text, Schrift, Screenshot, Zahl enthält.&#10;&#10;Automatisch generierte Beschreibung">
            <a:extLst>
              <a:ext uri="{FF2B5EF4-FFF2-40B4-BE49-F238E27FC236}">
                <a16:creationId xmlns:a16="http://schemas.microsoft.com/office/drawing/2014/main" id="{07C56AD8-C88D-700F-653B-2FBF1AE84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95" y="4175111"/>
            <a:ext cx="6677957" cy="1438476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C6EA041E-5B9B-7428-9CE1-6A514F6EB660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684837" y="2531249"/>
            <a:ext cx="3943795" cy="1729855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itel 110">
            <a:extLst>
              <a:ext uri="{FF2B5EF4-FFF2-40B4-BE49-F238E27FC236}">
                <a16:creationId xmlns:a16="http://schemas.microsoft.com/office/drawing/2014/main" id="{BBBC4EC1-3BC9-599A-D76C-06CF36F0D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24" y="927251"/>
            <a:ext cx="3735667" cy="634323"/>
          </a:xfrm>
        </p:spPr>
        <p:txBody>
          <a:bodyPr rtlCol="0"/>
          <a:lstStyle/>
          <a:p>
            <a:pPr rtl="0"/>
            <a:r>
              <a:rPr lang="de-DE" dirty="0"/>
              <a:t>Eingabe:</a:t>
            </a:r>
          </a:p>
        </p:txBody>
      </p:sp>
    </p:spTree>
    <p:extLst>
      <p:ext uri="{BB962C8B-B14F-4D97-AF65-F5344CB8AC3E}">
        <p14:creationId xmlns:p14="http://schemas.microsoft.com/office/powerpoint/2010/main" val="395016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258F013-9E4A-4975-A97B-33FEBC5FEE80}">
  <ds:schemaRefs>
    <ds:schemaRef ds:uri="http://schemas.microsoft.com/office/2006/documentManagement/types"/>
    <ds:schemaRef ds:uri="230e9df3-be65-4c73-a93b-d1236ebd677e"/>
    <ds:schemaRef ds:uri="http://purl.org/dc/elements/1.1/"/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openxmlformats.org/package/2006/metadata/core-properties"/>
    <ds:schemaRef ds:uri="16c05727-aa75-4e4a-9b5f-8a80a1165891"/>
    <ds:schemaRef ds:uri="http://purl.org/dc/terms/"/>
    <ds:schemaRef ds:uri="http://schemas.microsoft.com/sharepoint/v3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966D2D45-3944-4D77-9142-02FD272EF31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C08EBEC-4760-45C2-B3A3-10A1EA3389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866</Words>
  <Application>Microsoft Office PowerPoint</Application>
  <PresentationFormat>Breitbild</PresentationFormat>
  <Paragraphs>325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Bierstadt</vt:lpstr>
      <vt:lpstr>Calibri</vt:lpstr>
      <vt:lpstr>Courier New</vt:lpstr>
      <vt:lpstr>Posterama</vt:lpstr>
      <vt:lpstr>Office-Design</vt:lpstr>
      <vt:lpstr>Infinity Spiegel</vt:lpstr>
      <vt:lpstr>Was ist ein Infinity Spiegel?</vt:lpstr>
      <vt:lpstr>herausforderungen</vt:lpstr>
      <vt:lpstr>Materialliste</vt:lpstr>
      <vt:lpstr>Montage</vt:lpstr>
      <vt:lpstr>Implementierung</vt:lpstr>
      <vt:lpstr>Display</vt:lpstr>
      <vt:lpstr>PowerPoint-Präsentation</vt:lpstr>
      <vt:lpstr>Eingabe:</vt:lpstr>
      <vt:lpstr>PowerPoint-Präsentation</vt:lpstr>
      <vt:lpstr>API call</vt:lpstr>
      <vt:lpstr>PowerPoint-Präsentation</vt:lpstr>
      <vt:lpstr>PowerPoint-Präsentation</vt:lpstr>
      <vt:lpstr>LED-Lichtstreifen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2021-08-17T04:23:05Z</dcterms:created>
  <dcterms:modified xsi:type="dcterms:W3CDTF">2024-06-27T09:14:04Z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